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3.xml" ContentType="application/vnd.openxmlformats-officedocument.them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38" r:id="rId11"/>
  </p:sldMasterIdLst>
  <p:notesMasterIdLst>
    <p:notesMasterId r:id="rId23"/>
  </p:notesMasterIdLst>
  <p:handoutMasterIdLst>
    <p:handoutMasterId r:id="rId24"/>
  </p:handoutMasterIdLst>
  <p:sldIdLst>
    <p:sldId id="12038" r:id="rId12"/>
    <p:sldId id="12116" r:id="rId13"/>
    <p:sldId id="12134" r:id="rId14"/>
    <p:sldId id="2126988273" r:id="rId15"/>
    <p:sldId id="2126988267" r:id="rId16"/>
    <p:sldId id="2126988268" r:id="rId17"/>
    <p:sldId id="2126988269" r:id="rId18"/>
    <p:sldId id="2126988271" r:id="rId19"/>
    <p:sldId id="2126988251" r:id="rId20"/>
    <p:sldId id="2126988272" r:id="rId21"/>
    <p:sldId id="12013" r:id="rId22"/>
  </p:sldIdLst>
  <p:sldSz cx="12192000" cy="6858000"/>
  <p:notesSz cx="9601200" cy="7315200"/>
  <p:custDataLst>
    <p:custData r:id="rId4"/>
    <p:custData r:id="rId5"/>
    <p:custData r:id="rId6"/>
    <p:custData r:id="rId8"/>
    <p:custData r:id="rId7"/>
    <p:custData r:id="rId9"/>
    <p:custData r:id="rId1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os, Jennifer" initials="VJ" lastIdx="44" clrIdx="0">
    <p:extLst>
      <p:ext uri="{19B8F6BF-5375-455C-9EA6-DF929625EA0E}">
        <p15:presenceInfo xmlns:p15="http://schemas.microsoft.com/office/powerpoint/2012/main" userId="S::Jennifer.Vos@experian.com::056aaa41-5ae3-4b30-aa83-494203124c40" providerId="AD"/>
      </p:ext>
    </p:extLst>
  </p:cmAuthor>
  <p:cmAuthor id="2" name="Ong, Sheryl" initials="OS" lastIdx="8" clrIdx="1">
    <p:extLst>
      <p:ext uri="{19B8F6BF-5375-455C-9EA6-DF929625EA0E}">
        <p15:presenceInfo xmlns:p15="http://schemas.microsoft.com/office/powerpoint/2012/main" userId="S::sheryl.ong@experian.com::a639ff72-7f8f-40fe-bbc9-59eef055ae94" providerId="AD"/>
      </p:ext>
    </p:extLst>
  </p:cmAuthor>
  <p:cmAuthor id="3" name="Dougan, Wendy" initials="DW" lastIdx="7" clrIdx="2">
    <p:extLst>
      <p:ext uri="{19B8F6BF-5375-455C-9EA6-DF929625EA0E}">
        <p15:presenceInfo xmlns:p15="http://schemas.microsoft.com/office/powerpoint/2012/main" userId="S::wendy.dougan@experian.com::a0d98108-e9c8-41b9-bb25-4588867cea31" providerId="AD"/>
      </p:ext>
    </p:extLst>
  </p:cmAuthor>
  <p:cmAuthor id="4" name="Bander, Jim" initials="Jim" lastIdx="3" clrIdx="3">
    <p:extLst>
      <p:ext uri="{19B8F6BF-5375-455C-9EA6-DF929625EA0E}">
        <p15:presenceInfo xmlns:p15="http://schemas.microsoft.com/office/powerpoint/2012/main" userId="Bander, Ji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81A6"/>
    <a:srgbClr val="9EA0A1"/>
    <a:srgbClr val="1D4F91"/>
    <a:srgbClr val="E63888"/>
    <a:srgbClr val="FEFFFF"/>
    <a:srgbClr val="818487"/>
    <a:srgbClr val="000000"/>
    <a:srgbClr val="6366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A1B3A4-8AE8-42F4-80A8-98EAAD996F88}" v="126" dt="2022-07-19T22:15:36.723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09" autoAdjust="0"/>
    <p:restoredTop sz="94830"/>
  </p:normalViewPr>
  <p:slideViewPr>
    <p:cSldViewPr snapToGrid="0" snapToObjects="1">
      <p:cViewPr varScale="1">
        <p:scale>
          <a:sx n="94" d="100"/>
          <a:sy n="94" d="100"/>
        </p:scale>
        <p:origin x="461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>
        <p:guide orient="horz" pos="2304"/>
        <p:guide pos="302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0.xml"/><Relationship Id="rId7" Type="http://schemas.openxmlformats.org/officeDocument/2006/relationships/customXml" Target="../customXml/item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slideMaster" Target="slideMasters/slideMaster1.xml"/><Relationship Id="rId24" Type="http://schemas.openxmlformats.org/officeDocument/2006/relationships/handoutMaster" Target="handoutMasters/handoutMaster1.xml"/><Relationship Id="rId5" Type="http://schemas.openxmlformats.org/officeDocument/2006/relationships/customXml" Target="../customXml/item5.xml"/><Relationship Id="rId15" Type="http://schemas.openxmlformats.org/officeDocument/2006/relationships/slide" Target="slides/slide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customXml" Target="../customXml/item10.xml"/><Relationship Id="rId19" Type="http://schemas.openxmlformats.org/officeDocument/2006/relationships/slide" Target="slides/slide8.xml"/><Relationship Id="rId31" Type="http://schemas.microsoft.com/office/2015/10/relationships/revisionInfo" Target="revisionInfo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mes Bander" userId="8a357f14-93bf-4329-91b4-bcaa3047a1c7" providerId="ADAL" clId="{67A1B3A4-8AE8-42F4-80A8-98EAAD996F88}"/>
    <pc:docChg chg="modSld">
      <pc:chgData name="James Bander" userId="8a357f14-93bf-4329-91b4-bcaa3047a1c7" providerId="ADAL" clId="{67A1B3A4-8AE8-42F4-80A8-98EAAD996F88}" dt="2022-07-19T22:15:47.370" v="1" actId="14100"/>
      <pc:docMkLst>
        <pc:docMk/>
      </pc:docMkLst>
      <pc:sldChg chg="delSp modSp mod">
        <pc:chgData name="James Bander" userId="8a357f14-93bf-4329-91b4-bcaa3047a1c7" providerId="ADAL" clId="{67A1B3A4-8AE8-42F4-80A8-98EAAD996F88}" dt="2022-07-19T22:15:47.370" v="1" actId="14100"/>
        <pc:sldMkLst>
          <pc:docMk/>
          <pc:sldMk cId="2988722415" sldId="2126988273"/>
        </pc:sldMkLst>
        <pc:spChg chg="mod topLvl">
          <ac:chgData name="James Bander" userId="8a357f14-93bf-4329-91b4-bcaa3047a1c7" providerId="ADAL" clId="{67A1B3A4-8AE8-42F4-80A8-98EAAD996F88}" dt="2022-07-19T22:15:36.723" v="0" actId="165"/>
          <ac:spMkLst>
            <pc:docMk/>
            <pc:sldMk cId="2988722415" sldId="2126988273"/>
            <ac:spMk id="8" creationId="{E837E507-3AE4-4AA4-BD79-8E8333F07D1C}"/>
          </ac:spMkLst>
        </pc:spChg>
        <pc:spChg chg="mod topLvl">
          <ac:chgData name="James Bander" userId="8a357f14-93bf-4329-91b4-bcaa3047a1c7" providerId="ADAL" clId="{67A1B3A4-8AE8-42F4-80A8-98EAAD996F88}" dt="2022-07-19T22:15:36.723" v="0" actId="165"/>
          <ac:spMkLst>
            <pc:docMk/>
            <pc:sldMk cId="2988722415" sldId="2126988273"/>
            <ac:spMk id="14" creationId="{03F0611B-893B-468C-934A-5998745C04BE}"/>
          </ac:spMkLst>
        </pc:spChg>
        <pc:spChg chg="mod topLvl">
          <ac:chgData name="James Bander" userId="8a357f14-93bf-4329-91b4-bcaa3047a1c7" providerId="ADAL" clId="{67A1B3A4-8AE8-42F4-80A8-98EAAD996F88}" dt="2022-07-19T22:15:36.723" v="0" actId="165"/>
          <ac:spMkLst>
            <pc:docMk/>
            <pc:sldMk cId="2988722415" sldId="2126988273"/>
            <ac:spMk id="17" creationId="{96D0658B-BB73-4CB2-B6A8-3A123EAFF6EA}"/>
          </ac:spMkLst>
        </pc:spChg>
        <pc:grpChg chg="del">
          <ac:chgData name="James Bander" userId="8a357f14-93bf-4329-91b4-bcaa3047a1c7" providerId="ADAL" clId="{67A1B3A4-8AE8-42F4-80A8-98EAAD996F88}" dt="2022-07-19T22:15:36.723" v="0" actId="165"/>
          <ac:grpSpMkLst>
            <pc:docMk/>
            <pc:sldMk cId="2988722415" sldId="2126988273"/>
            <ac:grpSpMk id="9" creationId="{BDD4545E-F7E6-4ADE-BE02-3546BCE574D6}"/>
          </ac:grpSpMkLst>
        </pc:grpChg>
        <pc:cxnChg chg="mod topLvl">
          <ac:chgData name="James Bander" userId="8a357f14-93bf-4329-91b4-bcaa3047a1c7" providerId="ADAL" clId="{67A1B3A4-8AE8-42F4-80A8-98EAAD996F88}" dt="2022-07-19T22:15:36.723" v="0" actId="165"/>
          <ac:cxnSpMkLst>
            <pc:docMk/>
            <pc:sldMk cId="2988722415" sldId="2126988273"/>
            <ac:cxnSpMk id="7" creationId="{41CF93ED-3202-4A50-9CB5-1700B31113D9}"/>
          </ac:cxnSpMkLst>
        </pc:cxnChg>
        <pc:cxnChg chg="mod topLvl">
          <ac:chgData name="James Bander" userId="8a357f14-93bf-4329-91b4-bcaa3047a1c7" providerId="ADAL" clId="{67A1B3A4-8AE8-42F4-80A8-98EAAD996F88}" dt="2022-07-19T22:15:36.723" v="0" actId="165"/>
          <ac:cxnSpMkLst>
            <pc:docMk/>
            <pc:sldMk cId="2988722415" sldId="2126988273"/>
            <ac:cxnSpMk id="12" creationId="{84189967-BF85-4635-BE4B-58E81A8D89E0}"/>
          </ac:cxnSpMkLst>
        </pc:cxnChg>
        <pc:cxnChg chg="mod topLvl">
          <ac:chgData name="James Bander" userId="8a357f14-93bf-4329-91b4-bcaa3047a1c7" providerId="ADAL" clId="{67A1B3A4-8AE8-42F4-80A8-98EAAD996F88}" dt="2022-07-19T22:15:36.723" v="0" actId="165"/>
          <ac:cxnSpMkLst>
            <pc:docMk/>
            <pc:sldMk cId="2988722415" sldId="2126988273"/>
            <ac:cxnSpMk id="15" creationId="{1CB57600-1DBA-4EBC-806D-BE493A80C577}"/>
          </ac:cxnSpMkLst>
        </pc:cxnChg>
        <pc:cxnChg chg="mod topLvl">
          <ac:chgData name="James Bander" userId="8a357f14-93bf-4329-91b4-bcaa3047a1c7" providerId="ADAL" clId="{67A1B3A4-8AE8-42F4-80A8-98EAAD996F88}" dt="2022-07-19T22:15:47.370" v="1" actId="14100"/>
          <ac:cxnSpMkLst>
            <pc:docMk/>
            <pc:sldMk cId="2988722415" sldId="2126988273"/>
            <ac:cxnSpMk id="19" creationId="{1CEF277A-2AF0-48B1-8175-7A0210F2AEB9}"/>
          </ac:cxnSpMkLst>
        </pc:cxn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c51842a\OneDrive%20-%20EXPERIAN%20SERVICES%20CORP\Documents\Data%20Solutions\Thought%20Leadership%20Projects%202022\Credit%20Trends\2022%2007%20July%20credit%20trends\CreditTrendsChart_2022-06-29.xlsx" TargetMode="External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c51842a\OneDrive%20-%20EXPERIAN%20SERVICES%20CORP\Documents\Data%20Solutions\Thought%20Leadership%20Projects%202022\Credit%20Trends\2022%2007%20July%20credit%20trends\CreditTrendsChart_2022-06-29.xlsx" TargetMode="External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experian-my.sharepoint.com/personal/jim_bander_experian_com/Documents/Documents/Data%20Solutions/Thought%20Leadership%20Projects%202022/Credit%20Trends/Vantage4%20Trend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c51842a\OneDrive%20-%20EXPERIAN%20SERVICES%20CORP\Documents\Data%20Solutions\Thought%20Leadership%20Projects%202022\Credit%20Trends\2022%2007%20July%20credit%20trends\CreditTrendsChart_2022-06-29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600" b="1" baseline="0">
                <a:solidFill>
                  <a:srgbClr val="63666A"/>
                </a:solidFill>
                <a:latin typeface="Arial"/>
              </a:defRPr>
            </a:pPr>
            <a:r>
              <a:rPr lang="en-US" sz="1600" b="1" baseline="0">
                <a:solidFill>
                  <a:srgbClr val="63666A"/>
                </a:solidFill>
                <a:latin typeface="Arial"/>
              </a:rPr>
              <a:t>Distribution of balances by VantageScore (by product, latest quarter)
</a:t>
            </a:r>
          </a:p>
        </c:rich>
      </c:tx>
      <c:overlay val="0"/>
    </c:title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VantageDist!$A$2</c:f>
              <c:strCache>
                <c:ptCount val="1"/>
                <c:pt idx="0">
                  <c:v>Super Prime</c:v>
                </c:pt>
              </c:strCache>
            </c:strRef>
          </c:tx>
          <c:spPr>
            <a:solidFill>
              <a:srgbClr val="1D4F91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 b="1" baseline="0">
                    <a:solidFill>
                      <a:srgbClr val="FFFFFF"/>
                    </a:solidFill>
                    <a:latin typeface="Arial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VantageDist!$B$1:$F$1</c:f>
              <c:strCache>
                <c:ptCount val="4"/>
                <c:pt idx="0">
                  <c:v>Mortgage</c:v>
                </c:pt>
                <c:pt idx="1">
                  <c:v>Auto</c:v>
                </c:pt>
                <c:pt idx="2">
                  <c:v>Unsecured PL</c:v>
                </c:pt>
                <c:pt idx="3">
                  <c:v>Bank Card</c:v>
                </c:pt>
              </c:strCache>
            </c:strRef>
          </c:cat>
          <c:val>
            <c:numRef>
              <c:f>VantageDist!$B$2:$E$2</c:f>
              <c:numCache>
                <c:formatCode>0.00%</c:formatCode>
                <c:ptCount val="4"/>
                <c:pt idx="0">
                  <c:v>0.58976951911730591</c:v>
                </c:pt>
                <c:pt idx="1">
                  <c:v>0.29765435865800921</c:v>
                </c:pt>
                <c:pt idx="2">
                  <c:v>0.14491801108410571</c:v>
                </c:pt>
                <c:pt idx="3">
                  <c:v>0.30826223710276351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054-40D1-BB8A-7403CECD8BFB}"/>
            </c:ext>
          </c:extLst>
        </c:ser>
        <c:ser>
          <c:idx val="1"/>
          <c:order val="1"/>
          <c:tx>
            <c:strRef>
              <c:f>VantageDist!$A$3</c:f>
              <c:strCache>
                <c:ptCount val="1"/>
                <c:pt idx="0">
                  <c:v>Prime</c:v>
                </c:pt>
              </c:strCache>
            </c:strRef>
          </c:tx>
          <c:spPr>
            <a:solidFill>
              <a:srgbClr val="426DA9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 b="1" baseline="0">
                    <a:solidFill>
                      <a:srgbClr val="FFFFFF"/>
                    </a:solidFill>
                    <a:latin typeface="Arial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VantageDist!$B$1:$F$1</c:f>
              <c:strCache>
                <c:ptCount val="4"/>
                <c:pt idx="0">
                  <c:v>Mortgage</c:v>
                </c:pt>
                <c:pt idx="1">
                  <c:v>Auto</c:v>
                </c:pt>
                <c:pt idx="2">
                  <c:v>Unsecured PL</c:v>
                </c:pt>
                <c:pt idx="3">
                  <c:v>Bank Card</c:v>
                </c:pt>
              </c:strCache>
            </c:strRef>
          </c:cat>
          <c:val>
            <c:numRef>
              <c:f>VantageDist!$B$3:$E$3</c:f>
              <c:numCache>
                <c:formatCode>0.00%</c:formatCode>
                <c:ptCount val="4"/>
                <c:pt idx="0">
                  <c:v>0.32962856852487699</c:v>
                </c:pt>
                <c:pt idx="1">
                  <c:v>0.42744745453661792</c:v>
                </c:pt>
                <c:pt idx="2">
                  <c:v>0.5202519306244795</c:v>
                </c:pt>
                <c:pt idx="3">
                  <c:v>0.510310898335671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054-40D1-BB8A-7403CECD8BFB}"/>
            </c:ext>
          </c:extLst>
        </c:ser>
        <c:ser>
          <c:idx val="2"/>
          <c:order val="2"/>
          <c:tx>
            <c:strRef>
              <c:f>VantageDist!$A$4</c:f>
              <c:strCache>
                <c:ptCount val="1"/>
                <c:pt idx="0">
                  <c:v>Near Prime</c:v>
                </c:pt>
              </c:strCache>
            </c:strRef>
          </c:tx>
          <c:spPr>
            <a:solidFill>
              <a:srgbClr val="AF1685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 b="1" baseline="0">
                    <a:solidFill>
                      <a:srgbClr val="FFFFFF"/>
                    </a:solidFill>
                    <a:latin typeface="Arial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VantageDist!$B$1:$F$1</c:f>
              <c:strCache>
                <c:ptCount val="4"/>
                <c:pt idx="0">
                  <c:v>Mortgage</c:v>
                </c:pt>
                <c:pt idx="1">
                  <c:v>Auto</c:v>
                </c:pt>
                <c:pt idx="2">
                  <c:v>Unsecured PL</c:v>
                </c:pt>
                <c:pt idx="3">
                  <c:v>Bank Card</c:v>
                </c:pt>
              </c:strCache>
            </c:strRef>
          </c:cat>
          <c:val>
            <c:numRef>
              <c:f>VantageDist!$B$4:$E$4</c:f>
              <c:numCache>
                <c:formatCode>0.00%</c:formatCode>
                <c:ptCount val="4"/>
                <c:pt idx="0">
                  <c:v>5.0774596929281983E-2</c:v>
                </c:pt>
                <c:pt idx="1">
                  <c:v>0.14578314444881879</c:v>
                </c:pt>
                <c:pt idx="2">
                  <c:v>0.21099947178094039</c:v>
                </c:pt>
                <c:pt idx="3">
                  <c:v>0.13328484779578201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054-40D1-BB8A-7403CECD8BFB}"/>
            </c:ext>
          </c:extLst>
        </c:ser>
        <c:ser>
          <c:idx val="3"/>
          <c:order val="3"/>
          <c:tx>
            <c:strRef>
              <c:f>VantageDist!$A$5</c:f>
              <c:strCache>
                <c:ptCount val="1"/>
                <c:pt idx="0">
                  <c:v>Subprime</c:v>
                </c:pt>
              </c:strCache>
            </c:strRef>
          </c:tx>
          <c:spPr>
            <a:solidFill>
              <a:srgbClr val="6D2077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 b="1" baseline="0">
                    <a:solidFill>
                      <a:srgbClr val="FFFFFF"/>
                    </a:solidFill>
                    <a:latin typeface="Arial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VantageDist!$B$1:$F$1</c:f>
              <c:strCache>
                <c:ptCount val="4"/>
                <c:pt idx="0">
                  <c:v>Mortgage</c:v>
                </c:pt>
                <c:pt idx="1">
                  <c:v>Auto</c:v>
                </c:pt>
                <c:pt idx="2">
                  <c:v>Unsecured PL</c:v>
                </c:pt>
                <c:pt idx="3">
                  <c:v>Bank Card</c:v>
                </c:pt>
              </c:strCache>
            </c:strRef>
          </c:cat>
          <c:val>
            <c:numRef>
              <c:f>VantageDist!$B$5:$E$5</c:f>
              <c:numCache>
                <c:formatCode>0.00%</c:formatCode>
                <c:ptCount val="4"/>
                <c:pt idx="0">
                  <c:v>2.6843524001966958E-2</c:v>
                </c:pt>
                <c:pt idx="1">
                  <c:v>0.1042045826889889</c:v>
                </c:pt>
                <c:pt idx="2">
                  <c:v>0.1050398771948628</c:v>
                </c:pt>
                <c:pt idx="3">
                  <c:v>4.1732270178994182E-2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054-40D1-BB8A-7403CECD8B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0010001"/>
        <c:axId val="50010002"/>
      </c:barChart>
      <c:catAx>
        <c:axId val="50010001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200" b="1" baseline="0">
                <a:solidFill>
                  <a:srgbClr val="63666A"/>
                </a:solidFill>
                <a:latin typeface="Arial"/>
              </a:defRPr>
            </a:pPr>
            <a:endParaRPr lang="en-US"/>
          </a:p>
        </c:txPr>
        <c:crossAx val="50010002"/>
        <c:crosses val="autoZero"/>
        <c:auto val="1"/>
        <c:lblAlgn val="ctr"/>
        <c:lblOffset val="100"/>
        <c:noMultiLvlLbl val="0"/>
      </c:catAx>
      <c:valAx>
        <c:axId val="50010002"/>
        <c:scaling>
          <c:orientation val="minMax"/>
        </c:scaling>
        <c:delete val="0"/>
        <c:axPos val="l"/>
        <c:majorGridlines>
          <c:spPr>
            <a:ln w="9525">
              <a:solidFill>
                <a:srgbClr val="EEECE1"/>
              </a:solidFill>
            </a:ln>
          </c:spPr>
        </c:majorGridlines>
        <c:numFmt formatCode="0%" sourceLinked="1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200" b="1" baseline="0">
                <a:solidFill>
                  <a:srgbClr val="63666A"/>
                </a:solidFill>
                <a:latin typeface="Arial"/>
              </a:defRPr>
            </a:pPr>
            <a:endParaRPr lang="en-US"/>
          </a:p>
        </c:txPr>
        <c:crossAx val="50010001"/>
        <c:crosses val="autoZero"/>
        <c:crossBetween val="between"/>
        <c:majorUnit val="0.2"/>
        <c:minorUnit val="0.04"/>
      </c:valAx>
      <c:spPr>
        <a:solidFill>
          <a:srgbClr val="F2F2F2"/>
        </a:solidFill>
      </c:spPr>
    </c:plotArea>
    <c:legend>
      <c:legendPos val="b"/>
      <c:overlay val="0"/>
      <c:txPr>
        <a:bodyPr/>
        <a:lstStyle/>
        <a:p>
          <a:pPr>
            <a:defRPr sz="1400" b="1" baseline="0">
              <a:solidFill>
                <a:srgbClr val="63666A"/>
              </a:solidFill>
              <a:latin typeface="Arial"/>
            </a:defRPr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'Average Balance'!$C$1</c:f>
              <c:strCache>
                <c:ptCount val="1"/>
                <c:pt idx="0">
                  <c:v>Bank Card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1-6D2F-4A41-8A3C-DE68C170F633}"/>
              </c:ext>
            </c:extLst>
          </c:dPt>
          <c:dPt>
            <c:idx val="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3-6D2F-4A41-8A3C-DE68C170F633}"/>
              </c:ext>
            </c:extLst>
          </c:dPt>
          <c:dPt>
            <c:idx val="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5-6D2F-4A41-8A3C-DE68C170F633}"/>
              </c:ext>
            </c:extLst>
          </c:dPt>
          <c:dPt>
            <c:idx val="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7-6D2F-4A41-8A3C-DE68C170F633}"/>
              </c:ext>
            </c:extLst>
          </c:dPt>
          <c:dPt>
            <c:idx val="4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9-6D2F-4A41-8A3C-DE68C170F633}"/>
              </c:ext>
            </c:extLst>
          </c:dPt>
          <c:dPt>
            <c:idx val="5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B-6D2F-4A41-8A3C-DE68C170F633}"/>
              </c:ext>
            </c:extLst>
          </c:dPt>
          <c:dPt>
            <c:idx val="6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D-6D2F-4A41-8A3C-DE68C170F633}"/>
              </c:ext>
            </c:extLst>
          </c:dPt>
          <c:dPt>
            <c:idx val="7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F-6D2F-4A41-8A3C-DE68C170F633}"/>
              </c:ext>
            </c:extLst>
          </c:dPt>
          <c:dPt>
            <c:idx val="8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1-6D2F-4A41-8A3C-DE68C170F633}"/>
              </c:ext>
            </c:extLst>
          </c:dPt>
          <c:dPt>
            <c:idx val="9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3-6D2F-4A41-8A3C-DE68C170F633}"/>
              </c:ext>
            </c:extLst>
          </c:dPt>
          <c:dPt>
            <c:idx val="1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5-6D2F-4A41-8A3C-DE68C170F633}"/>
              </c:ext>
            </c:extLst>
          </c:dPt>
          <c:dPt>
            <c:idx val="1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7-6D2F-4A41-8A3C-DE68C170F633}"/>
              </c:ext>
            </c:extLst>
          </c:dPt>
          <c:dPt>
            <c:idx val="1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9-6D2F-4A41-8A3C-DE68C170F633}"/>
              </c:ext>
            </c:extLst>
          </c:dPt>
          <c:dPt>
            <c:idx val="1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B-6D2F-4A41-8A3C-DE68C170F633}"/>
              </c:ext>
            </c:extLst>
          </c:dPt>
          <c:dPt>
            <c:idx val="14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D-6D2F-4A41-8A3C-DE68C170F633}"/>
              </c:ext>
            </c:extLst>
          </c:dPt>
          <c:dPt>
            <c:idx val="15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F-6D2F-4A41-8A3C-DE68C170F633}"/>
              </c:ext>
            </c:extLst>
          </c:dPt>
          <c:dPt>
            <c:idx val="16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1-6D2F-4A41-8A3C-DE68C170F633}"/>
              </c:ext>
            </c:extLst>
          </c:dPt>
          <c:dPt>
            <c:idx val="17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3-6D2F-4A41-8A3C-DE68C170F633}"/>
              </c:ext>
            </c:extLst>
          </c:dPt>
          <c:dPt>
            <c:idx val="18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5-6D2F-4A41-8A3C-DE68C170F633}"/>
              </c:ext>
            </c:extLst>
          </c:dPt>
          <c:dPt>
            <c:idx val="19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7-6D2F-4A41-8A3C-DE68C170F633}"/>
              </c:ext>
            </c:extLst>
          </c:dPt>
          <c:dPt>
            <c:idx val="2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9-6D2F-4A41-8A3C-DE68C170F633}"/>
              </c:ext>
            </c:extLst>
          </c:dPt>
          <c:dPt>
            <c:idx val="2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B-6D2F-4A41-8A3C-DE68C170F633}"/>
              </c:ext>
            </c:extLst>
          </c:dPt>
          <c:dPt>
            <c:idx val="2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D-6D2F-4A41-8A3C-DE68C170F633}"/>
              </c:ext>
            </c:extLst>
          </c:dPt>
          <c:dPt>
            <c:idx val="2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F-6D2F-4A41-8A3C-DE68C170F633}"/>
              </c:ext>
            </c:extLst>
          </c:dPt>
          <c:dPt>
            <c:idx val="24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1-6D2F-4A41-8A3C-DE68C170F633}"/>
              </c:ext>
            </c:extLst>
          </c:dPt>
          <c:dPt>
            <c:idx val="25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3-6D2F-4A41-8A3C-DE68C170F633}"/>
              </c:ext>
            </c:extLst>
          </c:dPt>
          <c:dPt>
            <c:idx val="26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5-6D2F-4A41-8A3C-DE68C170F633}"/>
              </c:ext>
            </c:extLst>
          </c:dPt>
          <c:dPt>
            <c:idx val="27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7-6D2F-4A41-8A3C-DE68C170F633}"/>
              </c:ext>
            </c:extLst>
          </c:dPt>
          <c:dPt>
            <c:idx val="28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9-6D2F-4A41-8A3C-DE68C170F633}"/>
              </c:ext>
            </c:extLst>
          </c:dPt>
          <c:dPt>
            <c:idx val="29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B-6D2F-4A41-8A3C-DE68C170F633}"/>
              </c:ext>
            </c:extLst>
          </c:dPt>
          <c:dPt>
            <c:idx val="3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D-6D2F-4A41-8A3C-DE68C170F633}"/>
              </c:ext>
            </c:extLst>
          </c:dPt>
          <c:dPt>
            <c:idx val="3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F-6D2F-4A41-8A3C-DE68C170F633}"/>
              </c:ext>
            </c:extLst>
          </c:dPt>
          <c:dPt>
            <c:idx val="3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1-6D2F-4A41-8A3C-DE68C170F633}"/>
              </c:ext>
            </c:extLst>
          </c:dPt>
          <c:dPt>
            <c:idx val="3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3-6D2F-4A41-8A3C-DE68C170F633}"/>
              </c:ext>
            </c:extLst>
          </c:dPt>
          <c:dPt>
            <c:idx val="34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5-6D2F-4A41-8A3C-DE68C170F633}"/>
              </c:ext>
            </c:extLst>
          </c:dPt>
          <c:dPt>
            <c:idx val="35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7-6D2F-4A41-8A3C-DE68C170F633}"/>
              </c:ext>
            </c:extLst>
          </c:dPt>
          <c:dPt>
            <c:idx val="36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9-6D2F-4A41-8A3C-DE68C170F633}"/>
              </c:ext>
            </c:extLst>
          </c:dPt>
          <c:dPt>
            <c:idx val="37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B-6D2F-4A41-8A3C-DE68C170F633}"/>
              </c:ext>
            </c:extLst>
          </c:dPt>
          <c:dPt>
            <c:idx val="38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D-6D2F-4A41-8A3C-DE68C170F633}"/>
              </c:ext>
            </c:extLst>
          </c:dPt>
          <c:dPt>
            <c:idx val="39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F-6D2F-4A41-8A3C-DE68C170F633}"/>
              </c:ext>
            </c:extLst>
          </c:dPt>
          <c:dPt>
            <c:idx val="4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1-6D2F-4A41-8A3C-DE68C170F633}"/>
              </c:ext>
            </c:extLst>
          </c:dPt>
          <c:dPt>
            <c:idx val="4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3-6D2F-4A41-8A3C-DE68C170F633}"/>
              </c:ext>
            </c:extLst>
          </c:dPt>
          <c:dPt>
            <c:idx val="4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5-6D2F-4A41-8A3C-DE68C170F633}"/>
              </c:ext>
            </c:extLst>
          </c:dPt>
          <c:dPt>
            <c:idx val="4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7-6D2F-4A41-8A3C-DE68C170F633}"/>
              </c:ext>
            </c:extLst>
          </c:dPt>
          <c:dPt>
            <c:idx val="44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9-6D2F-4A41-8A3C-DE68C170F633}"/>
              </c:ext>
            </c:extLst>
          </c:dPt>
          <c:dPt>
            <c:idx val="45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B-6D2F-4A41-8A3C-DE68C170F633}"/>
              </c:ext>
            </c:extLst>
          </c:dPt>
          <c:dPt>
            <c:idx val="46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D-6D2F-4A41-8A3C-DE68C170F633}"/>
              </c:ext>
            </c:extLst>
          </c:dPt>
          <c:dPt>
            <c:idx val="47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F-6D2F-4A41-8A3C-DE68C170F633}"/>
              </c:ext>
            </c:extLst>
          </c:dPt>
          <c:dPt>
            <c:idx val="48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1-6D2F-4A41-8A3C-DE68C170F633}"/>
              </c:ext>
            </c:extLst>
          </c:dPt>
          <c:dPt>
            <c:idx val="49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3-6D2F-4A41-8A3C-DE68C170F633}"/>
              </c:ext>
            </c:extLst>
          </c:dPt>
          <c:dPt>
            <c:idx val="5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5-6D2F-4A41-8A3C-DE68C170F633}"/>
              </c:ext>
            </c:extLst>
          </c:dPt>
          <c:dPt>
            <c:idx val="5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7-6D2F-4A41-8A3C-DE68C170F633}"/>
              </c:ext>
            </c:extLst>
          </c:dPt>
          <c:dPt>
            <c:idx val="5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9-6D2F-4A41-8A3C-DE68C170F633}"/>
              </c:ext>
            </c:extLst>
          </c:dPt>
          <c:dPt>
            <c:idx val="5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B-6D2F-4A41-8A3C-DE68C170F633}"/>
              </c:ext>
            </c:extLst>
          </c:dPt>
          <c:cat>
            <c:strRef>
              <c:f>'Average Balance'!$A$2:$A$55</c:f>
              <c:strCache>
                <c:ptCount val="54"/>
                <c:pt idx="0">
                  <c:v>Jan-2018</c:v>
                </c:pt>
                <c:pt idx="1">
                  <c:v>Feb-2018</c:v>
                </c:pt>
                <c:pt idx="2">
                  <c:v>Mar-2018</c:v>
                </c:pt>
                <c:pt idx="3">
                  <c:v>Apr-2018</c:v>
                </c:pt>
                <c:pt idx="4">
                  <c:v>May-2018</c:v>
                </c:pt>
                <c:pt idx="5">
                  <c:v>Jun-2018</c:v>
                </c:pt>
                <c:pt idx="6">
                  <c:v>Jul-2018</c:v>
                </c:pt>
                <c:pt idx="7">
                  <c:v>Aug-2018</c:v>
                </c:pt>
                <c:pt idx="8">
                  <c:v>Sep-2018</c:v>
                </c:pt>
                <c:pt idx="9">
                  <c:v>Oct-2018</c:v>
                </c:pt>
                <c:pt idx="10">
                  <c:v>Nov-2018</c:v>
                </c:pt>
                <c:pt idx="11">
                  <c:v>Dec-2018</c:v>
                </c:pt>
                <c:pt idx="12">
                  <c:v>Jan-2019</c:v>
                </c:pt>
                <c:pt idx="13">
                  <c:v>Feb-2019</c:v>
                </c:pt>
                <c:pt idx="14">
                  <c:v>Mar-2019</c:v>
                </c:pt>
                <c:pt idx="15">
                  <c:v>Apr-2019</c:v>
                </c:pt>
                <c:pt idx="16">
                  <c:v>May-2019</c:v>
                </c:pt>
                <c:pt idx="17">
                  <c:v>Jun-2019</c:v>
                </c:pt>
                <c:pt idx="18">
                  <c:v>Jul-2019</c:v>
                </c:pt>
                <c:pt idx="19">
                  <c:v>Aug-2019</c:v>
                </c:pt>
                <c:pt idx="20">
                  <c:v>Sep-2019</c:v>
                </c:pt>
                <c:pt idx="21">
                  <c:v>Oct-2019</c:v>
                </c:pt>
                <c:pt idx="22">
                  <c:v>Nov-2019</c:v>
                </c:pt>
                <c:pt idx="23">
                  <c:v>Dec-2019</c:v>
                </c:pt>
                <c:pt idx="24">
                  <c:v>Jan-2020</c:v>
                </c:pt>
                <c:pt idx="25">
                  <c:v>Feb-2020</c:v>
                </c:pt>
                <c:pt idx="26">
                  <c:v>Mar-2020</c:v>
                </c:pt>
                <c:pt idx="27">
                  <c:v>Apr-2020</c:v>
                </c:pt>
                <c:pt idx="28">
                  <c:v>May-2020</c:v>
                </c:pt>
                <c:pt idx="29">
                  <c:v>Jun-2020</c:v>
                </c:pt>
                <c:pt idx="30">
                  <c:v>Jul-2020</c:v>
                </c:pt>
                <c:pt idx="31">
                  <c:v>Aug-2020</c:v>
                </c:pt>
                <c:pt idx="32">
                  <c:v>Sep-2020</c:v>
                </c:pt>
                <c:pt idx="33">
                  <c:v>Oct-2020</c:v>
                </c:pt>
                <c:pt idx="34">
                  <c:v>Nov-2020</c:v>
                </c:pt>
                <c:pt idx="35">
                  <c:v>Dec-2020</c:v>
                </c:pt>
                <c:pt idx="36">
                  <c:v>Jan-2021</c:v>
                </c:pt>
                <c:pt idx="37">
                  <c:v>Feb-2021</c:v>
                </c:pt>
                <c:pt idx="38">
                  <c:v>Mar-2021</c:v>
                </c:pt>
                <c:pt idx="39">
                  <c:v>Apr-2021</c:v>
                </c:pt>
                <c:pt idx="40">
                  <c:v>May-2021</c:v>
                </c:pt>
                <c:pt idx="41">
                  <c:v>Jun-2021</c:v>
                </c:pt>
                <c:pt idx="42">
                  <c:v>Jul-2021</c:v>
                </c:pt>
                <c:pt idx="43">
                  <c:v>Aug-2021</c:v>
                </c:pt>
                <c:pt idx="44">
                  <c:v>Sep-2021</c:v>
                </c:pt>
                <c:pt idx="45">
                  <c:v>Oct-2021</c:v>
                </c:pt>
                <c:pt idx="46">
                  <c:v>Nov-2021</c:v>
                </c:pt>
                <c:pt idx="47">
                  <c:v>Dec-2021</c:v>
                </c:pt>
                <c:pt idx="48">
                  <c:v>Jan-2022</c:v>
                </c:pt>
                <c:pt idx="49">
                  <c:v>Feb-2022</c:v>
                </c:pt>
                <c:pt idx="50">
                  <c:v>Mar-2022</c:v>
                </c:pt>
                <c:pt idx="51">
                  <c:v>Apr-2022</c:v>
                </c:pt>
                <c:pt idx="52">
                  <c:v>May-2022</c:v>
                </c:pt>
                <c:pt idx="53">
                  <c:v>Jun-2022</c:v>
                </c:pt>
              </c:strCache>
            </c:strRef>
          </c:cat>
          <c:val>
            <c:numRef>
              <c:f>'Average Balance'!$C$2:$C$55</c:f>
              <c:numCache>
                <c:formatCode>#,##0</c:formatCode>
                <c:ptCount val="54"/>
                <c:pt idx="0">
                  <c:v>1962.929592762662</c:v>
                </c:pt>
                <c:pt idx="1">
                  <c:v>1930.529863528943</c:v>
                </c:pt>
                <c:pt idx="2">
                  <c:v>1898.203870904425</c:v>
                </c:pt>
                <c:pt idx="3">
                  <c:v>1910.8191081160919</c:v>
                </c:pt>
                <c:pt idx="4">
                  <c:v>1920.1558549231499</c:v>
                </c:pt>
                <c:pt idx="5">
                  <c:v>1945.776652677398</c:v>
                </c:pt>
                <c:pt idx="6">
                  <c:v>1940.915699506573</c:v>
                </c:pt>
                <c:pt idx="7">
                  <c:v>1955.4342283510409</c:v>
                </c:pt>
                <c:pt idx="8">
                  <c:v>1955.208307588606</c:v>
                </c:pt>
                <c:pt idx="9">
                  <c:v>1941.099119946083</c:v>
                </c:pt>
                <c:pt idx="10">
                  <c:v>1958.3589563501821</c:v>
                </c:pt>
                <c:pt idx="11">
                  <c:v>2023.833995504318</c:v>
                </c:pt>
                <c:pt idx="12">
                  <c:v>1997.601952903429</c:v>
                </c:pt>
                <c:pt idx="13">
                  <c:v>1956.308205220844</c:v>
                </c:pt>
                <c:pt idx="14">
                  <c:v>1913.969106376288</c:v>
                </c:pt>
                <c:pt idx="15">
                  <c:v>1930.5443207581061</c:v>
                </c:pt>
                <c:pt idx="16">
                  <c:v>1939.879125626104</c:v>
                </c:pt>
                <c:pt idx="17">
                  <c:v>1969.77777478503</c:v>
                </c:pt>
                <c:pt idx="18">
                  <c:v>1966.5843013417509</c:v>
                </c:pt>
                <c:pt idx="19">
                  <c:v>1995.1904850839751</c:v>
                </c:pt>
                <c:pt idx="20">
                  <c:v>1989.7191370221201</c:v>
                </c:pt>
                <c:pt idx="21">
                  <c:v>1953.7054324683929</c:v>
                </c:pt>
                <c:pt idx="22">
                  <c:v>1977.9308783244389</c:v>
                </c:pt>
                <c:pt idx="23">
                  <c:v>2036.3339528180429</c:v>
                </c:pt>
                <c:pt idx="24">
                  <c:v>2026.8422591512981</c:v>
                </c:pt>
                <c:pt idx="25">
                  <c:v>1982.4409526409611</c:v>
                </c:pt>
                <c:pt idx="26">
                  <c:v>1933.3409469659221</c:v>
                </c:pt>
                <c:pt idx="27">
                  <c:v>1811.29099386447</c:v>
                </c:pt>
                <c:pt idx="28">
                  <c:v>1747.307552987307</c:v>
                </c:pt>
                <c:pt idx="29">
                  <c:v>1743.6459178355481</c:v>
                </c:pt>
                <c:pt idx="30">
                  <c:v>1733.946506763406</c:v>
                </c:pt>
                <c:pt idx="31">
                  <c:v>1723.233605368853</c:v>
                </c:pt>
                <c:pt idx="32">
                  <c:v>1711.0630510013541</c:v>
                </c:pt>
                <c:pt idx="33">
                  <c:v>1704.983834011625</c:v>
                </c:pt>
                <c:pt idx="34">
                  <c:v>1711.949721391507</c:v>
                </c:pt>
                <c:pt idx="35">
                  <c:v>1765.593855797008</c:v>
                </c:pt>
                <c:pt idx="36">
                  <c:v>1709.978539489616</c:v>
                </c:pt>
                <c:pt idx="37">
                  <c:v>1653.652588981895</c:v>
                </c:pt>
                <c:pt idx="38">
                  <c:v>1628.091790704683</c:v>
                </c:pt>
                <c:pt idx="39">
                  <c:v>1635.9973627111899</c:v>
                </c:pt>
                <c:pt idx="40">
                  <c:v>1650.230350317833</c:v>
                </c:pt>
                <c:pt idx="41">
                  <c:v>1673.557131402222</c:v>
                </c:pt>
                <c:pt idx="42">
                  <c:v>1689.5199411101371</c:v>
                </c:pt>
                <c:pt idx="43">
                  <c:v>1700.9820605902701</c:v>
                </c:pt>
                <c:pt idx="44">
                  <c:v>1693.0274348999519</c:v>
                </c:pt>
                <c:pt idx="45">
                  <c:v>1702.2022417409</c:v>
                </c:pt>
                <c:pt idx="46">
                  <c:v>1723.7953905678089</c:v>
                </c:pt>
                <c:pt idx="47">
                  <c:v>1798.359722047026</c:v>
                </c:pt>
                <c:pt idx="48">
                  <c:v>1758.8964913255941</c:v>
                </c:pt>
                <c:pt idx="49">
                  <c:v>1718.2174888558759</c:v>
                </c:pt>
                <c:pt idx="50">
                  <c:v>1723.760043256744</c:v>
                </c:pt>
                <c:pt idx="51">
                  <c:v>1766.305012199997</c:v>
                </c:pt>
                <c:pt idx="52">
                  <c:v>1782.1204340613019</c:v>
                </c:pt>
                <c:pt idx="53">
                  <c:v>1813.2339207865241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6C-6D2F-4A41-8A3C-DE68C170F6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0"/>
        <c:axId val="50140001"/>
        <c:axId val="50140002"/>
      </c:barChart>
      <c:catAx>
        <c:axId val="50140001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-2700000"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140002"/>
        <c:crosses val="autoZero"/>
        <c:auto val="1"/>
        <c:lblAlgn val="ctr"/>
        <c:lblOffset val="100"/>
        <c:noMultiLvlLbl val="0"/>
      </c:catAx>
      <c:valAx>
        <c:axId val="50140002"/>
        <c:scaling>
          <c:orientation val="minMax"/>
          <c:min val="0"/>
        </c:scaling>
        <c:delete val="0"/>
        <c:axPos val="l"/>
        <c:majorGridlines>
          <c:spPr>
            <a:ln w="9525">
              <a:solidFill>
                <a:srgbClr val="EEECE1"/>
              </a:solidFill>
            </a:ln>
          </c:spPr>
        </c:majorGridlines>
        <c:numFmt formatCode="#,##0" sourceLinked="1"/>
        <c:majorTickMark val="out"/>
        <c:minorTickMark val="none"/>
        <c:tickLblPos val="nextTo"/>
        <c:txPr>
          <a:bodyPr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140001"/>
        <c:crosses val="autoZero"/>
        <c:crossBetween val="between"/>
        <c:majorUnit val="500"/>
      </c:valAx>
      <c:spPr>
        <a:solidFill>
          <a:srgbClr val="F2F2F2"/>
        </a:solidFill>
      </c:spPr>
    </c:plotArea>
    <c:plotVisOnly val="1"/>
    <c:dispBlanksAs val="gap"/>
    <c:showDLblsOverMax val="0"/>
  </c:chart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'Average Balance'!$E$1</c:f>
              <c:strCache>
                <c:ptCount val="1"/>
                <c:pt idx="0">
                  <c:v>Unsecured PL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1-6854-4852-8E7B-440F5BD99C4A}"/>
              </c:ext>
            </c:extLst>
          </c:dPt>
          <c:dPt>
            <c:idx val="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3-6854-4852-8E7B-440F5BD99C4A}"/>
              </c:ext>
            </c:extLst>
          </c:dPt>
          <c:dPt>
            <c:idx val="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5-6854-4852-8E7B-440F5BD99C4A}"/>
              </c:ext>
            </c:extLst>
          </c:dPt>
          <c:dPt>
            <c:idx val="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7-6854-4852-8E7B-440F5BD99C4A}"/>
              </c:ext>
            </c:extLst>
          </c:dPt>
          <c:dPt>
            <c:idx val="4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9-6854-4852-8E7B-440F5BD99C4A}"/>
              </c:ext>
            </c:extLst>
          </c:dPt>
          <c:dPt>
            <c:idx val="5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B-6854-4852-8E7B-440F5BD99C4A}"/>
              </c:ext>
            </c:extLst>
          </c:dPt>
          <c:dPt>
            <c:idx val="6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D-6854-4852-8E7B-440F5BD99C4A}"/>
              </c:ext>
            </c:extLst>
          </c:dPt>
          <c:dPt>
            <c:idx val="7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F-6854-4852-8E7B-440F5BD99C4A}"/>
              </c:ext>
            </c:extLst>
          </c:dPt>
          <c:dPt>
            <c:idx val="8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1-6854-4852-8E7B-440F5BD99C4A}"/>
              </c:ext>
            </c:extLst>
          </c:dPt>
          <c:dPt>
            <c:idx val="9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3-6854-4852-8E7B-440F5BD99C4A}"/>
              </c:ext>
            </c:extLst>
          </c:dPt>
          <c:dPt>
            <c:idx val="1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5-6854-4852-8E7B-440F5BD99C4A}"/>
              </c:ext>
            </c:extLst>
          </c:dPt>
          <c:dPt>
            <c:idx val="1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7-6854-4852-8E7B-440F5BD99C4A}"/>
              </c:ext>
            </c:extLst>
          </c:dPt>
          <c:dPt>
            <c:idx val="1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9-6854-4852-8E7B-440F5BD99C4A}"/>
              </c:ext>
            </c:extLst>
          </c:dPt>
          <c:dPt>
            <c:idx val="1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B-6854-4852-8E7B-440F5BD99C4A}"/>
              </c:ext>
            </c:extLst>
          </c:dPt>
          <c:dPt>
            <c:idx val="14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D-6854-4852-8E7B-440F5BD99C4A}"/>
              </c:ext>
            </c:extLst>
          </c:dPt>
          <c:dPt>
            <c:idx val="15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F-6854-4852-8E7B-440F5BD99C4A}"/>
              </c:ext>
            </c:extLst>
          </c:dPt>
          <c:dPt>
            <c:idx val="16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1-6854-4852-8E7B-440F5BD99C4A}"/>
              </c:ext>
            </c:extLst>
          </c:dPt>
          <c:dPt>
            <c:idx val="17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3-6854-4852-8E7B-440F5BD99C4A}"/>
              </c:ext>
            </c:extLst>
          </c:dPt>
          <c:dPt>
            <c:idx val="18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5-6854-4852-8E7B-440F5BD99C4A}"/>
              </c:ext>
            </c:extLst>
          </c:dPt>
          <c:dPt>
            <c:idx val="19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7-6854-4852-8E7B-440F5BD99C4A}"/>
              </c:ext>
            </c:extLst>
          </c:dPt>
          <c:dPt>
            <c:idx val="2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9-6854-4852-8E7B-440F5BD99C4A}"/>
              </c:ext>
            </c:extLst>
          </c:dPt>
          <c:dPt>
            <c:idx val="2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B-6854-4852-8E7B-440F5BD99C4A}"/>
              </c:ext>
            </c:extLst>
          </c:dPt>
          <c:dPt>
            <c:idx val="2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D-6854-4852-8E7B-440F5BD99C4A}"/>
              </c:ext>
            </c:extLst>
          </c:dPt>
          <c:dPt>
            <c:idx val="2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F-6854-4852-8E7B-440F5BD99C4A}"/>
              </c:ext>
            </c:extLst>
          </c:dPt>
          <c:dPt>
            <c:idx val="24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1-6854-4852-8E7B-440F5BD99C4A}"/>
              </c:ext>
            </c:extLst>
          </c:dPt>
          <c:dPt>
            <c:idx val="25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3-6854-4852-8E7B-440F5BD99C4A}"/>
              </c:ext>
            </c:extLst>
          </c:dPt>
          <c:dPt>
            <c:idx val="26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5-6854-4852-8E7B-440F5BD99C4A}"/>
              </c:ext>
            </c:extLst>
          </c:dPt>
          <c:dPt>
            <c:idx val="27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7-6854-4852-8E7B-440F5BD99C4A}"/>
              </c:ext>
            </c:extLst>
          </c:dPt>
          <c:dPt>
            <c:idx val="28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9-6854-4852-8E7B-440F5BD99C4A}"/>
              </c:ext>
            </c:extLst>
          </c:dPt>
          <c:dPt>
            <c:idx val="29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B-6854-4852-8E7B-440F5BD99C4A}"/>
              </c:ext>
            </c:extLst>
          </c:dPt>
          <c:dPt>
            <c:idx val="3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D-6854-4852-8E7B-440F5BD99C4A}"/>
              </c:ext>
            </c:extLst>
          </c:dPt>
          <c:dPt>
            <c:idx val="3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F-6854-4852-8E7B-440F5BD99C4A}"/>
              </c:ext>
            </c:extLst>
          </c:dPt>
          <c:dPt>
            <c:idx val="3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1-6854-4852-8E7B-440F5BD99C4A}"/>
              </c:ext>
            </c:extLst>
          </c:dPt>
          <c:dPt>
            <c:idx val="3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3-6854-4852-8E7B-440F5BD99C4A}"/>
              </c:ext>
            </c:extLst>
          </c:dPt>
          <c:dPt>
            <c:idx val="34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5-6854-4852-8E7B-440F5BD99C4A}"/>
              </c:ext>
            </c:extLst>
          </c:dPt>
          <c:dPt>
            <c:idx val="35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7-6854-4852-8E7B-440F5BD99C4A}"/>
              </c:ext>
            </c:extLst>
          </c:dPt>
          <c:dPt>
            <c:idx val="36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9-6854-4852-8E7B-440F5BD99C4A}"/>
              </c:ext>
            </c:extLst>
          </c:dPt>
          <c:dPt>
            <c:idx val="37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B-6854-4852-8E7B-440F5BD99C4A}"/>
              </c:ext>
            </c:extLst>
          </c:dPt>
          <c:dPt>
            <c:idx val="38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D-6854-4852-8E7B-440F5BD99C4A}"/>
              </c:ext>
            </c:extLst>
          </c:dPt>
          <c:dPt>
            <c:idx val="39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F-6854-4852-8E7B-440F5BD99C4A}"/>
              </c:ext>
            </c:extLst>
          </c:dPt>
          <c:dPt>
            <c:idx val="4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1-6854-4852-8E7B-440F5BD99C4A}"/>
              </c:ext>
            </c:extLst>
          </c:dPt>
          <c:dPt>
            <c:idx val="4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3-6854-4852-8E7B-440F5BD99C4A}"/>
              </c:ext>
            </c:extLst>
          </c:dPt>
          <c:dPt>
            <c:idx val="4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5-6854-4852-8E7B-440F5BD99C4A}"/>
              </c:ext>
            </c:extLst>
          </c:dPt>
          <c:dPt>
            <c:idx val="4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7-6854-4852-8E7B-440F5BD99C4A}"/>
              </c:ext>
            </c:extLst>
          </c:dPt>
          <c:dPt>
            <c:idx val="44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9-6854-4852-8E7B-440F5BD99C4A}"/>
              </c:ext>
            </c:extLst>
          </c:dPt>
          <c:dPt>
            <c:idx val="45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B-6854-4852-8E7B-440F5BD99C4A}"/>
              </c:ext>
            </c:extLst>
          </c:dPt>
          <c:dPt>
            <c:idx val="46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D-6854-4852-8E7B-440F5BD99C4A}"/>
              </c:ext>
            </c:extLst>
          </c:dPt>
          <c:dPt>
            <c:idx val="47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F-6854-4852-8E7B-440F5BD99C4A}"/>
              </c:ext>
            </c:extLst>
          </c:dPt>
          <c:dPt>
            <c:idx val="48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1-6854-4852-8E7B-440F5BD99C4A}"/>
              </c:ext>
            </c:extLst>
          </c:dPt>
          <c:dPt>
            <c:idx val="49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3-6854-4852-8E7B-440F5BD99C4A}"/>
              </c:ext>
            </c:extLst>
          </c:dPt>
          <c:dPt>
            <c:idx val="5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5-6854-4852-8E7B-440F5BD99C4A}"/>
              </c:ext>
            </c:extLst>
          </c:dPt>
          <c:dPt>
            <c:idx val="5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7-6854-4852-8E7B-440F5BD99C4A}"/>
              </c:ext>
            </c:extLst>
          </c:dPt>
          <c:dPt>
            <c:idx val="5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9-6854-4852-8E7B-440F5BD99C4A}"/>
              </c:ext>
            </c:extLst>
          </c:dPt>
          <c:dPt>
            <c:idx val="5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B-6854-4852-8E7B-440F5BD99C4A}"/>
              </c:ext>
            </c:extLst>
          </c:dPt>
          <c:cat>
            <c:strRef>
              <c:f>'Average Balance'!$A$2:$A$55</c:f>
              <c:strCache>
                <c:ptCount val="54"/>
                <c:pt idx="0">
                  <c:v>Jan-2018</c:v>
                </c:pt>
                <c:pt idx="1">
                  <c:v>Feb-2018</c:v>
                </c:pt>
                <c:pt idx="2">
                  <c:v>Mar-2018</c:v>
                </c:pt>
                <c:pt idx="3">
                  <c:v>Apr-2018</c:v>
                </c:pt>
                <c:pt idx="4">
                  <c:v>May-2018</c:v>
                </c:pt>
                <c:pt idx="5">
                  <c:v>Jun-2018</c:v>
                </c:pt>
                <c:pt idx="6">
                  <c:v>Jul-2018</c:v>
                </c:pt>
                <c:pt idx="7">
                  <c:v>Aug-2018</c:v>
                </c:pt>
                <c:pt idx="8">
                  <c:v>Sep-2018</c:v>
                </c:pt>
                <c:pt idx="9">
                  <c:v>Oct-2018</c:v>
                </c:pt>
                <c:pt idx="10">
                  <c:v>Nov-2018</c:v>
                </c:pt>
                <c:pt idx="11">
                  <c:v>Dec-2018</c:v>
                </c:pt>
                <c:pt idx="12">
                  <c:v>Jan-2019</c:v>
                </c:pt>
                <c:pt idx="13">
                  <c:v>Feb-2019</c:v>
                </c:pt>
                <c:pt idx="14">
                  <c:v>Mar-2019</c:v>
                </c:pt>
                <c:pt idx="15">
                  <c:v>Apr-2019</c:v>
                </c:pt>
                <c:pt idx="16">
                  <c:v>May-2019</c:v>
                </c:pt>
                <c:pt idx="17">
                  <c:v>Jun-2019</c:v>
                </c:pt>
                <c:pt idx="18">
                  <c:v>Jul-2019</c:v>
                </c:pt>
                <c:pt idx="19">
                  <c:v>Aug-2019</c:v>
                </c:pt>
                <c:pt idx="20">
                  <c:v>Sep-2019</c:v>
                </c:pt>
                <c:pt idx="21">
                  <c:v>Oct-2019</c:v>
                </c:pt>
                <c:pt idx="22">
                  <c:v>Nov-2019</c:v>
                </c:pt>
                <c:pt idx="23">
                  <c:v>Dec-2019</c:v>
                </c:pt>
                <c:pt idx="24">
                  <c:v>Jan-2020</c:v>
                </c:pt>
                <c:pt idx="25">
                  <c:v>Feb-2020</c:v>
                </c:pt>
                <c:pt idx="26">
                  <c:v>Mar-2020</c:v>
                </c:pt>
                <c:pt idx="27">
                  <c:v>Apr-2020</c:v>
                </c:pt>
                <c:pt idx="28">
                  <c:v>May-2020</c:v>
                </c:pt>
                <c:pt idx="29">
                  <c:v>Jun-2020</c:v>
                </c:pt>
                <c:pt idx="30">
                  <c:v>Jul-2020</c:v>
                </c:pt>
                <c:pt idx="31">
                  <c:v>Aug-2020</c:v>
                </c:pt>
                <c:pt idx="32">
                  <c:v>Sep-2020</c:v>
                </c:pt>
                <c:pt idx="33">
                  <c:v>Oct-2020</c:v>
                </c:pt>
                <c:pt idx="34">
                  <c:v>Nov-2020</c:v>
                </c:pt>
                <c:pt idx="35">
                  <c:v>Dec-2020</c:v>
                </c:pt>
                <c:pt idx="36">
                  <c:v>Jan-2021</c:v>
                </c:pt>
                <c:pt idx="37">
                  <c:v>Feb-2021</c:v>
                </c:pt>
                <c:pt idx="38">
                  <c:v>Mar-2021</c:v>
                </c:pt>
                <c:pt idx="39">
                  <c:v>Apr-2021</c:v>
                </c:pt>
                <c:pt idx="40">
                  <c:v>May-2021</c:v>
                </c:pt>
                <c:pt idx="41">
                  <c:v>Jun-2021</c:v>
                </c:pt>
                <c:pt idx="42">
                  <c:v>Jul-2021</c:v>
                </c:pt>
                <c:pt idx="43">
                  <c:v>Aug-2021</c:v>
                </c:pt>
                <c:pt idx="44">
                  <c:v>Sep-2021</c:v>
                </c:pt>
                <c:pt idx="45">
                  <c:v>Oct-2021</c:v>
                </c:pt>
                <c:pt idx="46">
                  <c:v>Nov-2021</c:v>
                </c:pt>
                <c:pt idx="47">
                  <c:v>Dec-2021</c:v>
                </c:pt>
                <c:pt idx="48">
                  <c:v>Jan-2022</c:v>
                </c:pt>
                <c:pt idx="49">
                  <c:v>Feb-2022</c:v>
                </c:pt>
                <c:pt idx="50">
                  <c:v>Mar-2022</c:v>
                </c:pt>
                <c:pt idx="51">
                  <c:v>Apr-2022</c:v>
                </c:pt>
                <c:pt idx="52">
                  <c:v>May-2022</c:v>
                </c:pt>
                <c:pt idx="53">
                  <c:v>Jun-2022</c:v>
                </c:pt>
              </c:strCache>
            </c:strRef>
          </c:cat>
          <c:val>
            <c:numRef>
              <c:f>'Average Balance'!$E$2:$E$55</c:f>
              <c:numCache>
                <c:formatCode>#,##0</c:formatCode>
                <c:ptCount val="54"/>
                <c:pt idx="0">
                  <c:v>6270.6466141878336</c:v>
                </c:pt>
                <c:pt idx="1">
                  <c:v>6262.6726983168128</c:v>
                </c:pt>
                <c:pt idx="2">
                  <c:v>6245.1552199251864</c:v>
                </c:pt>
                <c:pt idx="3">
                  <c:v>6245.0234214147022</c:v>
                </c:pt>
                <c:pt idx="4">
                  <c:v>6268.0128626393171</c:v>
                </c:pt>
                <c:pt idx="5">
                  <c:v>6207.0313637187292</c:v>
                </c:pt>
                <c:pt idx="6">
                  <c:v>6176.8967648310299</c:v>
                </c:pt>
                <c:pt idx="7">
                  <c:v>6206.3244425997636</c:v>
                </c:pt>
                <c:pt idx="8">
                  <c:v>6237.8251847836509</c:v>
                </c:pt>
                <c:pt idx="9">
                  <c:v>6294.7151799665926</c:v>
                </c:pt>
                <c:pt idx="10">
                  <c:v>6327.0080742126811</c:v>
                </c:pt>
                <c:pt idx="11">
                  <c:v>6395.8123313668202</c:v>
                </c:pt>
                <c:pt idx="12">
                  <c:v>6405.2217126916466</c:v>
                </c:pt>
                <c:pt idx="13">
                  <c:v>6465.1465938407782</c:v>
                </c:pt>
                <c:pt idx="14">
                  <c:v>6536.6477818514932</c:v>
                </c:pt>
                <c:pt idx="15">
                  <c:v>6573.9774176758392</c:v>
                </c:pt>
                <c:pt idx="16">
                  <c:v>6635.9347977239386</c:v>
                </c:pt>
                <c:pt idx="17">
                  <c:v>6515.9347984935757</c:v>
                </c:pt>
                <c:pt idx="18">
                  <c:v>6477.1636410196588</c:v>
                </c:pt>
                <c:pt idx="19">
                  <c:v>6519.7593140961981</c:v>
                </c:pt>
                <c:pt idx="20">
                  <c:v>6545.6725144009288</c:v>
                </c:pt>
                <c:pt idx="21">
                  <c:v>6532.2031164321679</c:v>
                </c:pt>
                <c:pt idx="22">
                  <c:v>6553.864173570917</c:v>
                </c:pt>
                <c:pt idx="23">
                  <c:v>6571.6883574730546</c:v>
                </c:pt>
                <c:pt idx="24">
                  <c:v>6558.2367163721919</c:v>
                </c:pt>
                <c:pt idx="25">
                  <c:v>6558.6011980930662</c:v>
                </c:pt>
                <c:pt idx="26">
                  <c:v>6615.0227734076016</c:v>
                </c:pt>
                <c:pt idx="27">
                  <c:v>6604.1626433420979</c:v>
                </c:pt>
                <c:pt idx="28">
                  <c:v>6598.0293993059804</c:v>
                </c:pt>
                <c:pt idx="29">
                  <c:v>6541.8300454992686</c:v>
                </c:pt>
                <c:pt idx="30">
                  <c:v>6425.3275784038478</c:v>
                </c:pt>
                <c:pt idx="31">
                  <c:v>6481.8143626271694</c:v>
                </c:pt>
                <c:pt idx="32">
                  <c:v>6494.6272061990276</c:v>
                </c:pt>
                <c:pt idx="33">
                  <c:v>6552.5079776371176</c:v>
                </c:pt>
                <c:pt idx="34">
                  <c:v>6504.7752471552994</c:v>
                </c:pt>
                <c:pt idx="35">
                  <c:v>6474.9109717327037</c:v>
                </c:pt>
                <c:pt idx="36">
                  <c:v>6445.6773307544481</c:v>
                </c:pt>
                <c:pt idx="37">
                  <c:v>6375.8373521057283</c:v>
                </c:pt>
                <c:pt idx="38">
                  <c:v>6340.9412589364256</c:v>
                </c:pt>
                <c:pt idx="39">
                  <c:v>6297.9927605922767</c:v>
                </c:pt>
                <c:pt idx="40">
                  <c:v>6175.2653107664391</c:v>
                </c:pt>
                <c:pt idx="41">
                  <c:v>6082.8163851173658</c:v>
                </c:pt>
                <c:pt idx="42">
                  <c:v>5993.2716493663174</c:v>
                </c:pt>
                <c:pt idx="43">
                  <c:v>5993.1246397478481</c:v>
                </c:pt>
                <c:pt idx="44">
                  <c:v>5986.5027246675854</c:v>
                </c:pt>
                <c:pt idx="45">
                  <c:v>6011.3799932905094</c:v>
                </c:pt>
                <c:pt idx="46">
                  <c:v>6055.837831666593</c:v>
                </c:pt>
                <c:pt idx="47">
                  <c:v>6105.8912088338484</c:v>
                </c:pt>
                <c:pt idx="48">
                  <c:v>6176.6509179516624</c:v>
                </c:pt>
                <c:pt idx="49">
                  <c:v>6164.6802284144524</c:v>
                </c:pt>
                <c:pt idx="50">
                  <c:v>6212.4558174489694</c:v>
                </c:pt>
                <c:pt idx="51">
                  <c:v>6283.8927028038534</c:v>
                </c:pt>
                <c:pt idx="52">
                  <c:v>6302.1187566601884</c:v>
                </c:pt>
                <c:pt idx="53">
                  <c:v>6282.0612826597016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6C-6854-4852-8E7B-440F5BD99C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0"/>
        <c:axId val="50160001"/>
        <c:axId val="50160002"/>
      </c:barChart>
      <c:catAx>
        <c:axId val="50160001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-2700000"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160002"/>
        <c:crosses val="autoZero"/>
        <c:auto val="1"/>
        <c:lblAlgn val="ctr"/>
        <c:lblOffset val="100"/>
        <c:noMultiLvlLbl val="0"/>
      </c:catAx>
      <c:valAx>
        <c:axId val="50160002"/>
        <c:scaling>
          <c:orientation val="minMax"/>
          <c:min val="0"/>
        </c:scaling>
        <c:delete val="0"/>
        <c:axPos val="l"/>
        <c:majorGridlines>
          <c:spPr>
            <a:ln w="9525">
              <a:solidFill>
                <a:srgbClr val="EEECE1"/>
              </a:solidFill>
            </a:ln>
          </c:spPr>
        </c:majorGridlines>
        <c:numFmt formatCode="#,##0" sourceLinked="1"/>
        <c:majorTickMark val="out"/>
        <c:minorTickMark val="none"/>
        <c:tickLblPos val="nextTo"/>
        <c:txPr>
          <a:bodyPr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160001"/>
        <c:crosses val="autoZero"/>
        <c:crossBetween val="between"/>
        <c:majorUnit val="1000"/>
      </c:valAx>
      <c:spPr>
        <a:solidFill>
          <a:srgbClr val="F2F2F2"/>
        </a:solidFill>
      </c:spPr>
    </c:plotArea>
    <c:plotVisOnly val="1"/>
    <c:dispBlanksAs val="gap"/>
    <c:showDLblsOverMax val="0"/>
  </c:chart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'Origination Trends'!$E$1</c:f>
              <c:strCache>
                <c:ptCount val="1"/>
                <c:pt idx="0">
                  <c:v>Unsecured PL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1-93F1-476E-9B54-53DA97CF564A}"/>
              </c:ext>
            </c:extLst>
          </c:dPt>
          <c:dPt>
            <c:idx val="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3-93F1-476E-9B54-53DA97CF564A}"/>
              </c:ext>
            </c:extLst>
          </c:dPt>
          <c:dPt>
            <c:idx val="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5-93F1-476E-9B54-53DA97CF564A}"/>
              </c:ext>
            </c:extLst>
          </c:dPt>
          <c:dPt>
            <c:idx val="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7-93F1-476E-9B54-53DA97CF564A}"/>
              </c:ext>
            </c:extLst>
          </c:dPt>
          <c:dPt>
            <c:idx val="4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9-93F1-476E-9B54-53DA97CF564A}"/>
              </c:ext>
            </c:extLst>
          </c:dPt>
          <c:dPt>
            <c:idx val="5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B-93F1-476E-9B54-53DA97CF564A}"/>
              </c:ext>
            </c:extLst>
          </c:dPt>
          <c:dPt>
            <c:idx val="6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D-93F1-476E-9B54-53DA97CF564A}"/>
              </c:ext>
            </c:extLst>
          </c:dPt>
          <c:dPt>
            <c:idx val="7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F-93F1-476E-9B54-53DA97CF564A}"/>
              </c:ext>
            </c:extLst>
          </c:dPt>
          <c:dPt>
            <c:idx val="8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1-93F1-476E-9B54-53DA97CF564A}"/>
              </c:ext>
            </c:extLst>
          </c:dPt>
          <c:dPt>
            <c:idx val="9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3-93F1-476E-9B54-53DA97CF564A}"/>
              </c:ext>
            </c:extLst>
          </c:dPt>
          <c:dPt>
            <c:idx val="1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5-93F1-476E-9B54-53DA97CF564A}"/>
              </c:ext>
            </c:extLst>
          </c:dPt>
          <c:dPt>
            <c:idx val="1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7-93F1-476E-9B54-53DA97CF564A}"/>
              </c:ext>
            </c:extLst>
          </c:dPt>
          <c:dPt>
            <c:idx val="1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9-93F1-476E-9B54-53DA97CF564A}"/>
              </c:ext>
            </c:extLst>
          </c:dPt>
          <c:dPt>
            <c:idx val="1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B-93F1-476E-9B54-53DA97CF564A}"/>
              </c:ext>
            </c:extLst>
          </c:dPt>
          <c:dPt>
            <c:idx val="14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D-93F1-476E-9B54-53DA97CF564A}"/>
              </c:ext>
            </c:extLst>
          </c:dPt>
          <c:dPt>
            <c:idx val="15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F-93F1-476E-9B54-53DA97CF564A}"/>
              </c:ext>
            </c:extLst>
          </c:dPt>
          <c:dPt>
            <c:idx val="16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1-93F1-476E-9B54-53DA97CF564A}"/>
              </c:ext>
            </c:extLst>
          </c:dPt>
          <c:dPt>
            <c:idx val="17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3-93F1-476E-9B54-53DA97CF564A}"/>
              </c:ext>
            </c:extLst>
          </c:dPt>
          <c:dPt>
            <c:idx val="18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5-93F1-476E-9B54-53DA97CF564A}"/>
              </c:ext>
            </c:extLst>
          </c:dPt>
          <c:dPt>
            <c:idx val="19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7-93F1-476E-9B54-53DA97CF564A}"/>
              </c:ext>
            </c:extLst>
          </c:dPt>
          <c:dPt>
            <c:idx val="2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9-93F1-476E-9B54-53DA97CF564A}"/>
              </c:ext>
            </c:extLst>
          </c:dPt>
          <c:dPt>
            <c:idx val="2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B-93F1-476E-9B54-53DA97CF564A}"/>
              </c:ext>
            </c:extLst>
          </c:dPt>
          <c:dPt>
            <c:idx val="2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D-93F1-476E-9B54-53DA97CF564A}"/>
              </c:ext>
            </c:extLst>
          </c:dPt>
          <c:dPt>
            <c:idx val="2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F-93F1-476E-9B54-53DA97CF564A}"/>
              </c:ext>
            </c:extLst>
          </c:dPt>
          <c:dPt>
            <c:idx val="24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1-93F1-476E-9B54-53DA97CF564A}"/>
              </c:ext>
            </c:extLst>
          </c:dPt>
          <c:dPt>
            <c:idx val="25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3-93F1-476E-9B54-53DA97CF564A}"/>
              </c:ext>
            </c:extLst>
          </c:dPt>
          <c:dPt>
            <c:idx val="26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5-93F1-476E-9B54-53DA97CF564A}"/>
              </c:ext>
            </c:extLst>
          </c:dPt>
          <c:dPt>
            <c:idx val="27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7-93F1-476E-9B54-53DA97CF564A}"/>
              </c:ext>
            </c:extLst>
          </c:dPt>
          <c:dPt>
            <c:idx val="28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9-93F1-476E-9B54-53DA97CF564A}"/>
              </c:ext>
            </c:extLst>
          </c:dPt>
          <c:dPt>
            <c:idx val="29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B-93F1-476E-9B54-53DA97CF564A}"/>
              </c:ext>
            </c:extLst>
          </c:dPt>
          <c:dPt>
            <c:idx val="3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D-93F1-476E-9B54-53DA97CF564A}"/>
              </c:ext>
            </c:extLst>
          </c:dPt>
          <c:dPt>
            <c:idx val="3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F-93F1-476E-9B54-53DA97CF564A}"/>
              </c:ext>
            </c:extLst>
          </c:dPt>
          <c:dPt>
            <c:idx val="3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1-93F1-476E-9B54-53DA97CF564A}"/>
              </c:ext>
            </c:extLst>
          </c:dPt>
          <c:dPt>
            <c:idx val="3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3-93F1-476E-9B54-53DA97CF564A}"/>
              </c:ext>
            </c:extLst>
          </c:dPt>
          <c:dPt>
            <c:idx val="34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5-93F1-476E-9B54-53DA97CF564A}"/>
              </c:ext>
            </c:extLst>
          </c:dPt>
          <c:dPt>
            <c:idx val="35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7-93F1-476E-9B54-53DA97CF564A}"/>
              </c:ext>
            </c:extLst>
          </c:dPt>
          <c:dPt>
            <c:idx val="36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9-93F1-476E-9B54-53DA97CF564A}"/>
              </c:ext>
            </c:extLst>
          </c:dPt>
          <c:dPt>
            <c:idx val="37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B-93F1-476E-9B54-53DA97CF564A}"/>
              </c:ext>
            </c:extLst>
          </c:dPt>
          <c:dPt>
            <c:idx val="38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D-93F1-476E-9B54-53DA97CF564A}"/>
              </c:ext>
            </c:extLst>
          </c:dPt>
          <c:dPt>
            <c:idx val="39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F-93F1-476E-9B54-53DA97CF564A}"/>
              </c:ext>
            </c:extLst>
          </c:dPt>
          <c:dPt>
            <c:idx val="4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1-93F1-476E-9B54-53DA97CF564A}"/>
              </c:ext>
            </c:extLst>
          </c:dPt>
          <c:dPt>
            <c:idx val="4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3-93F1-476E-9B54-53DA97CF564A}"/>
              </c:ext>
            </c:extLst>
          </c:dPt>
          <c:dPt>
            <c:idx val="4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5-93F1-476E-9B54-53DA97CF564A}"/>
              </c:ext>
            </c:extLst>
          </c:dPt>
          <c:dPt>
            <c:idx val="4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7-93F1-476E-9B54-53DA97CF564A}"/>
              </c:ext>
            </c:extLst>
          </c:dPt>
          <c:dPt>
            <c:idx val="44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9-93F1-476E-9B54-53DA97CF564A}"/>
              </c:ext>
            </c:extLst>
          </c:dPt>
          <c:dPt>
            <c:idx val="45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B-93F1-476E-9B54-53DA97CF564A}"/>
              </c:ext>
            </c:extLst>
          </c:dPt>
          <c:dPt>
            <c:idx val="46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D-93F1-476E-9B54-53DA97CF564A}"/>
              </c:ext>
            </c:extLst>
          </c:dPt>
          <c:dPt>
            <c:idx val="47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F-93F1-476E-9B54-53DA97CF564A}"/>
              </c:ext>
            </c:extLst>
          </c:dPt>
          <c:dPt>
            <c:idx val="48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1-93F1-476E-9B54-53DA97CF564A}"/>
              </c:ext>
            </c:extLst>
          </c:dPt>
          <c:dPt>
            <c:idx val="49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3-93F1-476E-9B54-53DA97CF564A}"/>
              </c:ext>
            </c:extLst>
          </c:dPt>
          <c:dPt>
            <c:idx val="5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5-93F1-476E-9B54-53DA97CF564A}"/>
              </c:ext>
            </c:extLst>
          </c:dPt>
          <c:dPt>
            <c:idx val="5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7-93F1-476E-9B54-53DA97CF564A}"/>
              </c:ext>
            </c:extLst>
          </c:dPt>
          <c:dPt>
            <c:idx val="5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9-93F1-476E-9B54-53DA97CF564A}"/>
              </c:ext>
            </c:extLst>
          </c:dPt>
          <c:dPt>
            <c:idx val="5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B-93F1-476E-9B54-53DA97CF564A}"/>
              </c:ext>
            </c:extLst>
          </c:dPt>
          <c:cat>
            <c:strRef>
              <c:f>'Origination Trends'!$A$2:$A$55</c:f>
              <c:strCache>
                <c:ptCount val="54"/>
                <c:pt idx="0">
                  <c:v>Jan-2018</c:v>
                </c:pt>
                <c:pt idx="1">
                  <c:v>Feb-2018</c:v>
                </c:pt>
                <c:pt idx="2">
                  <c:v>Mar-2018</c:v>
                </c:pt>
                <c:pt idx="3">
                  <c:v>Apr-2018</c:v>
                </c:pt>
                <c:pt idx="4">
                  <c:v>May-2018</c:v>
                </c:pt>
                <c:pt idx="5">
                  <c:v>Jun-2018</c:v>
                </c:pt>
                <c:pt idx="6">
                  <c:v>Jul-2018</c:v>
                </c:pt>
                <c:pt idx="7">
                  <c:v>Aug-2018</c:v>
                </c:pt>
                <c:pt idx="8">
                  <c:v>Sep-2018</c:v>
                </c:pt>
                <c:pt idx="9">
                  <c:v>Oct-2018</c:v>
                </c:pt>
                <c:pt idx="10">
                  <c:v>Nov-2018</c:v>
                </c:pt>
                <c:pt idx="11">
                  <c:v>Dec-2018</c:v>
                </c:pt>
                <c:pt idx="12">
                  <c:v>Jan-2019</c:v>
                </c:pt>
                <c:pt idx="13">
                  <c:v>Feb-2019</c:v>
                </c:pt>
                <c:pt idx="14">
                  <c:v>Mar-2019</c:v>
                </c:pt>
                <c:pt idx="15">
                  <c:v>Apr-2019</c:v>
                </c:pt>
                <c:pt idx="16">
                  <c:v>May-2019</c:v>
                </c:pt>
                <c:pt idx="17">
                  <c:v>Jun-2019</c:v>
                </c:pt>
                <c:pt idx="18">
                  <c:v>Jul-2019</c:v>
                </c:pt>
                <c:pt idx="19">
                  <c:v>Aug-2019</c:v>
                </c:pt>
                <c:pt idx="20">
                  <c:v>Sep-2019</c:v>
                </c:pt>
                <c:pt idx="21">
                  <c:v>Oct-2019</c:v>
                </c:pt>
                <c:pt idx="22">
                  <c:v>Nov-2019</c:v>
                </c:pt>
                <c:pt idx="23">
                  <c:v>Dec-2019</c:v>
                </c:pt>
                <c:pt idx="24">
                  <c:v>Jan-2020</c:v>
                </c:pt>
                <c:pt idx="25">
                  <c:v>Feb-2020</c:v>
                </c:pt>
                <c:pt idx="26">
                  <c:v>Mar-2020</c:v>
                </c:pt>
                <c:pt idx="27">
                  <c:v>Apr-2020</c:v>
                </c:pt>
                <c:pt idx="28">
                  <c:v>May-2020</c:v>
                </c:pt>
                <c:pt idx="29">
                  <c:v>Jun-2020</c:v>
                </c:pt>
                <c:pt idx="30">
                  <c:v>Jul-2020</c:v>
                </c:pt>
                <c:pt idx="31">
                  <c:v>Aug-2020</c:v>
                </c:pt>
                <c:pt idx="32">
                  <c:v>Sep-2020</c:v>
                </c:pt>
                <c:pt idx="33">
                  <c:v>Oct-2020</c:v>
                </c:pt>
                <c:pt idx="34">
                  <c:v>Nov-2020</c:v>
                </c:pt>
                <c:pt idx="35">
                  <c:v>Dec-2020</c:v>
                </c:pt>
                <c:pt idx="36">
                  <c:v>Jan-2021</c:v>
                </c:pt>
                <c:pt idx="37">
                  <c:v>Feb-2021</c:v>
                </c:pt>
                <c:pt idx="38">
                  <c:v>Mar-2021</c:v>
                </c:pt>
                <c:pt idx="39">
                  <c:v>Apr-2021</c:v>
                </c:pt>
                <c:pt idx="40">
                  <c:v>May-2021</c:v>
                </c:pt>
                <c:pt idx="41">
                  <c:v>Jun-2021</c:v>
                </c:pt>
                <c:pt idx="42">
                  <c:v>Jul-2021</c:v>
                </c:pt>
                <c:pt idx="43">
                  <c:v>Aug-2021</c:v>
                </c:pt>
                <c:pt idx="44">
                  <c:v>Sep-2021</c:v>
                </c:pt>
                <c:pt idx="45">
                  <c:v>Oct-2021</c:v>
                </c:pt>
                <c:pt idx="46">
                  <c:v>Nov-2021</c:v>
                </c:pt>
                <c:pt idx="47">
                  <c:v>Dec-2021</c:v>
                </c:pt>
                <c:pt idx="48">
                  <c:v>Jan-2022</c:v>
                </c:pt>
                <c:pt idx="49">
                  <c:v>Feb-2022</c:v>
                </c:pt>
                <c:pt idx="50">
                  <c:v>Mar-2022</c:v>
                </c:pt>
                <c:pt idx="51">
                  <c:v>Apr-2022</c:v>
                </c:pt>
                <c:pt idx="52">
                  <c:v>May-2022</c:v>
                </c:pt>
                <c:pt idx="53">
                  <c:v>Jun-2022</c:v>
                </c:pt>
              </c:strCache>
            </c:strRef>
          </c:cat>
          <c:val>
            <c:numRef>
              <c:f>'Origination Trends'!$E$2:$E$55</c:f>
              <c:numCache>
                <c:formatCode>\$#,##0</c:formatCode>
                <c:ptCount val="54"/>
                <c:pt idx="0">
                  <c:v>5745544750.8334484</c:v>
                </c:pt>
                <c:pt idx="1">
                  <c:v>5420765534.1668539</c:v>
                </c:pt>
                <c:pt idx="2">
                  <c:v>5380650141.6667643</c:v>
                </c:pt>
                <c:pt idx="3">
                  <c:v>5374348615.0001736</c:v>
                </c:pt>
                <c:pt idx="4">
                  <c:v>5514634941.6667395</c:v>
                </c:pt>
                <c:pt idx="5">
                  <c:v>5693342707.4999981</c:v>
                </c:pt>
                <c:pt idx="6">
                  <c:v>5895530645.8333769</c:v>
                </c:pt>
                <c:pt idx="7">
                  <c:v>6150439712.5001354</c:v>
                </c:pt>
                <c:pt idx="8">
                  <c:v>6512763195.0000544</c:v>
                </c:pt>
                <c:pt idx="9">
                  <c:v>6679250793.3333721</c:v>
                </c:pt>
                <c:pt idx="10">
                  <c:v>6720165301.6668053</c:v>
                </c:pt>
                <c:pt idx="11">
                  <c:v>6538685440.8335781</c:v>
                </c:pt>
                <c:pt idx="12">
                  <c:v>6511494730.0000553</c:v>
                </c:pt>
                <c:pt idx="13">
                  <c:v>6286657327.5001383</c:v>
                </c:pt>
                <c:pt idx="14">
                  <c:v>6154140845.0001879</c:v>
                </c:pt>
                <c:pt idx="15">
                  <c:v>6160742723.3335352</c:v>
                </c:pt>
                <c:pt idx="16">
                  <c:v>6031357986.6668358</c:v>
                </c:pt>
                <c:pt idx="17">
                  <c:v>6324101239.1667614</c:v>
                </c:pt>
                <c:pt idx="18">
                  <c:v>6569295971.6667862</c:v>
                </c:pt>
                <c:pt idx="19">
                  <c:v>6833261477.5000391</c:v>
                </c:pt>
                <c:pt idx="20">
                  <c:v>7283967559.1667442</c:v>
                </c:pt>
                <c:pt idx="21">
                  <c:v>7539597305.00002</c:v>
                </c:pt>
                <c:pt idx="22">
                  <c:v>7670286105.0000534</c:v>
                </c:pt>
                <c:pt idx="23">
                  <c:v>7610091476.6666412</c:v>
                </c:pt>
                <c:pt idx="24">
                  <c:v>7466228035.8333817</c:v>
                </c:pt>
                <c:pt idx="25">
                  <c:v>7318568285.833395</c:v>
                </c:pt>
                <c:pt idx="26">
                  <c:v>6956745176.6667604</c:v>
                </c:pt>
                <c:pt idx="27">
                  <c:v>6781784835.8334646</c:v>
                </c:pt>
                <c:pt idx="28">
                  <c:v>6111159166.6667919</c:v>
                </c:pt>
                <c:pt idx="29">
                  <c:v>5487904157.5000134</c:v>
                </c:pt>
                <c:pt idx="30">
                  <c:v>4924616521.6667852</c:v>
                </c:pt>
                <c:pt idx="31">
                  <c:v>4633549604.1666431</c:v>
                </c:pt>
                <c:pt idx="32">
                  <c:v>4437069627.4999027</c:v>
                </c:pt>
                <c:pt idx="33">
                  <c:v>4328280892.4999094</c:v>
                </c:pt>
                <c:pt idx="34">
                  <c:v>4670029687.4999361</c:v>
                </c:pt>
                <c:pt idx="35">
                  <c:v>4951193176.6668186</c:v>
                </c:pt>
                <c:pt idx="36">
                  <c:v>5138062709.1666794</c:v>
                </c:pt>
                <c:pt idx="37">
                  <c:v>5142168905.0000095</c:v>
                </c:pt>
                <c:pt idx="38">
                  <c:v>5208202184.9999809</c:v>
                </c:pt>
                <c:pt idx="39">
                  <c:v>5250821330.00002</c:v>
                </c:pt>
                <c:pt idx="40">
                  <c:v>5620274739.9998903</c:v>
                </c:pt>
                <c:pt idx="41">
                  <c:v>5911580699.9999838</c:v>
                </c:pt>
                <c:pt idx="42">
                  <c:v>6578594773.3332624</c:v>
                </c:pt>
                <c:pt idx="43">
                  <c:v>7239594932.4998894</c:v>
                </c:pt>
                <c:pt idx="44">
                  <c:v>8041845832.4999752</c:v>
                </c:pt>
                <c:pt idx="45">
                  <c:v>8494107630.8332939</c:v>
                </c:pt>
                <c:pt idx="46">
                  <c:v>8822386046.666502</c:v>
                </c:pt>
                <c:pt idx="47">
                  <c:v>9249174980.8333035</c:v>
                </c:pt>
                <c:pt idx="48">
                  <c:v>9201423172.4999733</c:v>
                </c:pt>
                <c:pt idx="49">
                  <c:v>9443245523.3334122</c:v>
                </c:pt>
                <c:pt idx="50">
                  <c:v>9453391266.6666241</c:v>
                </c:pt>
                <c:pt idx="51">
                  <c:v>9662836118.3331699</c:v>
                </c:pt>
                <c:pt idx="52">
                  <c:v>9707709385.0000134</c:v>
                </c:pt>
                <c:pt idx="53">
                  <c:v>10163934903.333241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6C-93F1-476E-9B54-53DA97CF56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0"/>
        <c:axId val="50120001"/>
        <c:axId val="50120002"/>
      </c:barChart>
      <c:catAx>
        <c:axId val="50120001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-2700000"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120002"/>
        <c:crosses val="autoZero"/>
        <c:auto val="1"/>
        <c:lblAlgn val="ctr"/>
        <c:lblOffset val="100"/>
        <c:noMultiLvlLbl val="0"/>
      </c:catAx>
      <c:valAx>
        <c:axId val="50120002"/>
        <c:scaling>
          <c:orientation val="minMax"/>
        </c:scaling>
        <c:delete val="0"/>
        <c:axPos val="l"/>
        <c:majorGridlines>
          <c:spPr>
            <a:ln w="9525">
              <a:solidFill>
                <a:srgbClr val="EEECE1"/>
              </a:solidFill>
            </a:ln>
          </c:spPr>
        </c:majorGridlines>
        <c:numFmt formatCode="\$#,##0" sourceLinked="1"/>
        <c:majorTickMark val="out"/>
        <c:minorTickMark val="none"/>
        <c:tickLblPos val="nextTo"/>
        <c:txPr>
          <a:bodyPr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120001"/>
        <c:crosses val="autoZero"/>
        <c:crossBetween val="between"/>
        <c:majorUnit val="2000000000"/>
        <c:dispUnits>
          <c:builtInUnit val="billions"/>
        </c:dispUnits>
      </c:valAx>
      <c:spPr>
        <a:solidFill>
          <a:srgbClr val="F2F2F2"/>
        </a:solidFill>
      </c:spPr>
    </c:plotArea>
    <c:plotVisOnly val="1"/>
    <c:dispBlanksAs val="gap"/>
    <c:showDLblsOverMax val="0"/>
  </c:chart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'Origination Trends'!$C$1</c:f>
              <c:strCache>
                <c:ptCount val="1"/>
                <c:pt idx="0">
                  <c:v>Bank Card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1-23A8-441D-B129-AC4D4A44FD8D}"/>
              </c:ext>
            </c:extLst>
          </c:dPt>
          <c:dPt>
            <c:idx val="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3-23A8-441D-B129-AC4D4A44FD8D}"/>
              </c:ext>
            </c:extLst>
          </c:dPt>
          <c:dPt>
            <c:idx val="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5-23A8-441D-B129-AC4D4A44FD8D}"/>
              </c:ext>
            </c:extLst>
          </c:dPt>
          <c:dPt>
            <c:idx val="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7-23A8-441D-B129-AC4D4A44FD8D}"/>
              </c:ext>
            </c:extLst>
          </c:dPt>
          <c:dPt>
            <c:idx val="4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9-23A8-441D-B129-AC4D4A44FD8D}"/>
              </c:ext>
            </c:extLst>
          </c:dPt>
          <c:dPt>
            <c:idx val="5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B-23A8-441D-B129-AC4D4A44FD8D}"/>
              </c:ext>
            </c:extLst>
          </c:dPt>
          <c:dPt>
            <c:idx val="6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D-23A8-441D-B129-AC4D4A44FD8D}"/>
              </c:ext>
            </c:extLst>
          </c:dPt>
          <c:dPt>
            <c:idx val="7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F-23A8-441D-B129-AC4D4A44FD8D}"/>
              </c:ext>
            </c:extLst>
          </c:dPt>
          <c:dPt>
            <c:idx val="8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1-23A8-441D-B129-AC4D4A44FD8D}"/>
              </c:ext>
            </c:extLst>
          </c:dPt>
          <c:dPt>
            <c:idx val="9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3-23A8-441D-B129-AC4D4A44FD8D}"/>
              </c:ext>
            </c:extLst>
          </c:dPt>
          <c:dPt>
            <c:idx val="1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5-23A8-441D-B129-AC4D4A44FD8D}"/>
              </c:ext>
            </c:extLst>
          </c:dPt>
          <c:dPt>
            <c:idx val="1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7-23A8-441D-B129-AC4D4A44FD8D}"/>
              </c:ext>
            </c:extLst>
          </c:dPt>
          <c:dPt>
            <c:idx val="1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9-23A8-441D-B129-AC4D4A44FD8D}"/>
              </c:ext>
            </c:extLst>
          </c:dPt>
          <c:dPt>
            <c:idx val="1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B-23A8-441D-B129-AC4D4A44FD8D}"/>
              </c:ext>
            </c:extLst>
          </c:dPt>
          <c:dPt>
            <c:idx val="14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D-23A8-441D-B129-AC4D4A44FD8D}"/>
              </c:ext>
            </c:extLst>
          </c:dPt>
          <c:dPt>
            <c:idx val="15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F-23A8-441D-B129-AC4D4A44FD8D}"/>
              </c:ext>
            </c:extLst>
          </c:dPt>
          <c:dPt>
            <c:idx val="16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1-23A8-441D-B129-AC4D4A44FD8D}"/>
              </c:ext>
            </c:extLst>
          </c:dPt>
          <c:dPt>
            <c:idx val="17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3-23A8-441D-B129-AC4D4A44FD8D}"/>
              </c:ext>
            </c:extLst>
          </c:dPt>
          <c:dPt>
            <c:idx val="18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5-23A8-441D-B129-AC4D4A44FD8D}"/>
              </c:ext>
            </c:extLst>
          </c:dPt>
          <c:dPt>
            <c:idx val="19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7-23A8-441D-B129-AC4D4A44FD8D}"/>
              </c:ext>
            </c:extLst>
          </c:dPt>
          <c:dPt>
            <c:idx val="2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9-23A8-441D-B129-AC4D4A44FD8D}"/>
              </c:ext>
            </c:extLst>
          </c:dPt>
          <c:dPt>
            <c:idx val="2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B-23A8-441D-B129-AC4D4A44FD8D}"/>
              </c:ext>
            </c:extLst>
          </c:dPt>
          <c:dPt>
            <c:idx val="2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D-23A8-441D-B129-AC4D4A44FD8D}"/>
              </c:ext>
            </c:extLst>
          </c:dPt>
          <c:dPt>
            <c:idx val="2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F-23A8-441D-B129-AC4D4A44FD8D}"/>
              </c:ext>
            </c:extLst>
          </c:dPt>
          <c:dPt>
            <c:idx val="24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1-23A8-441D-B129-AC4D4A44FD8D}"/>
              </c:ext>
            </c:extLst>
          </c:dPt>
          <c:dPt>
            <c:idx val="25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3-23A8-441D-B129-AC4D4A44FD8D}"/>
              </c:ext>
            </c:extLst>
          </c:dPt>
          <c:dPt>
            <c:idx val="26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5-23A8-441D-B129-AC4D4A44FD8D}"/>
              </c:ext>
            </c:extLst>
          </c:dPt>
          <c:dPt>
            <c:idx val="27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7-23A8-441D-B129-AC4D4A44FD8D}"/>
              </c:ext>
            </c:extLst>
          </c:dPt>
          <c:dPt>
            <c:idx val="28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9-23A8-441D-B129-AC4D4A44FD8D}"/>
              </c:ext>
            </c:extLst>
          </c:dPt>
          <c:dPt>
            <c:idx val="29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B-23A8-441D-B129-AC4D4A44FD8D}"/>
              </c:ext>
            </c:extLst>
          </c:dPt>
          <c:dPt>
            <c:idx val="3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D-23A8-441D-B129-AC4D4A44FD8D}"/>
              </c:ext>
            </c:extLst>
          </c:dPt>
          <c:dPt>
            <c:idx val="3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F-23A8-441D-B129-AC4D4A44FD8D}"/>
              </c:ext>
            </c:extLst>
          </c:dPt>
          <c:dPt>
            <c:idx val="3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1-23A8-441D-B129-AC4D4A44FD8D}"/>
              </c:ext>
            </c:extLst>
          </c:dPt>
          <c:dPt>
            <c:idx val="3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3-23A8-441D-B129-AC4D4A44FD8D}"/>
              </c:ext>
            </c:extLst>
          </c:dPt>
          <c:dPt>
            <c:idx val="34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5-23A8-441D-B129-AC4D4A44FD8D}"/>
              </c:ext>
            </c:extLst>
          </c:dPt>
          <c:dPt>
            <c:idx val="35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7-23A8-441D-B129-AC4D4A44FD8D}"/>
              </c:ext>
            </c:extLst>
          </c:dPt>
          <c:dPt>
            <c:idx val="36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9-23A8-441D-B129-AC4D4A44FD8D}"/>
              </c:ext>
            </c:extLst>
          </c:dPt>
          <c:dPt>
            <c:idx val="37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B-23A8-441D-B129-AC4D4A44FD8D}"/>
              </c:ext>
            </c:extLst>
          </c:dPt>
          <c:dPt>
            <c:idx val="38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D-23A8-441D-B129-AC4D4A44FD8D}"/>
              </c:ext>
            </c:extLst>
          </c:dPt>
          <c:dPt>
            <c:idx val="39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F-23A8-441D-B129-AC4D4A44FD8D}"/>
              </c:ext>
            </c:extLst>
          </c:dPt>
          <c:dPt>
            <c:idx val="4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1-23A8-441D-B129-AC4D4A44FD8D}"/>
              </c:ext>
            </c:extLst>
          </c:dPt>
          <c:dPt>
            <c:idx val="4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3-23A8-441D-B129-AC4D4A44FD8D}"/>
              </c:ext>
            </c:extLst>
          </c:dPt>
          <c:dPt>
            <c:idx val="4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5-23A8-441D-B129-AC4D4A44FD8D}"/>
              </c:ext>
            </c:extLst>
          </c:dPt>
          <c:dPt>
            <c:idx val="4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7-23A8-441D-B129-AC4D4A44FD8D}"/>
              </c:ext>
            </c:extLst>
          </c:dPt>
          <c:dPt>
            <c:idx val="44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9-23A8-441D-B129-AC4D4A44FD8D}"/>
              </c:ext>
            </c:extLst>
          </c:dPt>
          <c:dPt>
            <c:idx val="45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B-23A8-441D-B129-AC4D4A44FD8D}"/>
              </c:ext>
            </c:extLst>
          </c:dPt>
          <c:dPt>
            <c:idx val="46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D-23A8-441D-B129-AC4D4A44FD8D}"/>
              </c:ext>
            </c:extLst>
          </c:dPt>
          <c:dPt>
            <c:idx val="47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F-23A8-441D-B129-AC4D4A44FD8D}"/>
              </c:ext>
            </c:extLst>
          </c:dPt>
          <c:dPt>
            <c:idx val="48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1-23A8-441D-B129-AC4D4A44FD8D}"/>
              </c:ext>
            </c:extLst>
          </c:dPt>
          <c:dPt>
            <c:idx val="49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3-23A8-441D-B129-AC4D4A44FD8D}"/>
              </c:ext>
            </c:extLst>
          </c:dPt>
          <c:dPt>
            <c:idx val="5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5-23A8-441D-B129-AC4D4A44FD8D}"/>
              </c:ext>
            </c:extLst>
          </c:dPt>
          <c:dPt>
            <c:idx val="5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7-23A8-441D-B129-AC4D4A44FD8D}"/>
              </c:ext>
            </c:extLst>
          </c:dPt>
          <c:dPt>
            <c:idx val="5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9-23A8-441D-B129-AC4D4A44FD8D}"/>
              </c:ext>
            </c:extLst>
          </c:dPt>
          <c:dPt>
            <c:idx val="5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B-23A8-441D-B129-AC4D4A44FD8D}"/>
              </c:ext>
            </c:extLst>
          </c:dPt>
          <c:cat>
            <c:strRef>
              <c:f>'Origination Trends'!$A$2:$A$55</c:f>
              <c:strCache>
                <c:ptCount val="54"/>
                <c:pt idx="0">
                  <c:v>Jan-2018</c:v>
                </c:pt>
                <c:pt idx="1">
                  <c:v>Feb-2018</c:v>
                </c:pt>
                <c:pt idx="2">
                  <c:v>Mar-2018</c:v>
                </c:pt>
                <c:pt idx="3">
                  <c:v>Apr-2018</c:v>
                </c:pt>
                <c:pt idx="4">
                  <c:v>May-2018</c:v>
                </c:pt>
                <c:pt idx="5">
                  <c:v>Jun-2018</c:v>
                </c:pt>
                <c:pt idx="6">
                  <c:v>Jul-2018</c:v>
                </c:pt>
                <c:pt idx="7">
                  <c:v>Aug-2018</c:v>
                </c:pt>
                <c:pt idx="8">
                  <c:v>Sep-2018</c:v>
                </c:pt>
                <c:pt idx="9">
                  <c:v>Oct-2018</c:v>
                </c:pt>
                <c:pt idx="10">
                  <c:v>Nov-2018</c:v>
                </c:pt>
                <c:pt idx="11">
                  <c:v>Dec-2018</c:v>
                </c:pt>
                <c:pt idx="12">
                  <c:v>Jan-2019</c:v>
                </c:pt>
                <c:pt idx="13">
                  <c:v>Feb-2019</c:v>
                </c:pt>
                <c:pt idx="14">
                  <c:v>Mar-2019</c:v>
                </c:pt>
                <c:pt idx="15">
                  <c:v>Apr-2019</c:v>
                </c:pt>
                <c:pt idx="16">
                  <c:v>May-2019</c:v>
                </c:pt>
                <c:pt idx="17">
                  <c:v>Jun-2019</c:v>
                </c:pt>
                <c:pt idx="18">
                  <c:v>Jul-2019</c:v>
                </c:pt>
                <c:pt idx="19">
                  <c:v>Aug-2019</c:v>
                </c:pt>
                <c:pt idx="20">
                  <c:v>Sep-2019</c:v>
                </c:pt>
                <c:pt idx="21">
                  <c:v>Oct-2019</c:v>
                </c:pt>
                <c:pt idx="22">
                  <c:v>Nov-2019</c:v>
                </c:pt>
                <c:pt idx="23">
                  <c:v>Dec-2019</c:v>
                </c:pt>
                <c:pt idx="24">
                  <c:v>Jan-2020</c:v>
                </c:pt>
                <c:pt idx="25">
                  <c:v>Feb-2020</c:v>
                </c:pt>
                <c:pt idx="26">
                  <c:v>Mar-2020</c:v>
                </c:pt>
                <c:pt idx="27">
                  <c:v>Apr-2020</c:v>
                </c:pt>
                <c:pt idx="28">
                  <c:v>May-2020</c:v>
                </c:pt>
                <c:pt idx="29">
                  <c:v>Jun-2020</c:v>
                </c:pt>
                <c:pt idx="30">
                  <c:v>Jul-2020</c:v>
                </c:pt>
                <c:pt idx="31">
                  <c:v>Aug-2020</c:v>
                </c:pt>
                <c:pt idx="32">
                  <c:v>Sep-2020</c:v>
                </c:pt>
                <c:pt idx="33">
                  <c:v>Oct-2020</c:v>
                </c:pt>
                <c:pt idx="34">
                  <c:v>Nov-2020</c:v>
                </c:pt>
                <c:pt idx="35">
                  <c:v>Dec-2020</c:v>
                </c:pt>
                <c:pt idx="36">
                  <c:v>Jan-2021</c:v>
                </c:pt>
                <c:pt idx="37">
                  <c:v>Feb-2021</c:v>
                </c:pt>
                <c:pt idx="38">
                  <c:v>Mar-2021</c:v>
                </c:pt>
                <c:pt idx="39">
                  <c:v>Apr-2021</c:v>
                </c:pt>
                <c:pt idx="40">
                  <c:v>May-2021</c:v>
                </c:pt>
                <c:pt idx="41">
                  <c:v>Jun-2021</c:v>
                </c:pt>
                <c:pt idx="42">
                  <c:v>Jul-2021</c:v>
                </c:pt>
                <c:pt idx="43">
                  <c:v>Aug-2021</c:v>
                </c:pt>
                <c:pt idx="44">
                  <c:v>Sep-2021</c:v>
                </c:pt>
                <c:pt idx="45">
                  <c:v>Oct-2021</c:v>
                </c:pt>
                <c:pt idx="46">
                  <c:v>Nov-2021</c:v>
                </c:pt>
                <c:pt idx="47">
                  <c:v>Dec-2021</c:v>
                </c:pt>
                <c:pt idx="48">
                  <c:v>Jan-2022</c:v>
                </c:pt>
                <c:pt idx="49">
                  <c:v>Feb-2022</c:v>
                </c:pt>
                <c:pt idx="50">
                  <c:v>Mar-2022</c:v>
                </c:pt>
                <c:pt idx="51">
                  <c:v>Apr-2022</c:v>
                </c:pt>
                <c:pt idx="52">
                  <c:v>May-2022</c:v>
                </c:pt>
                <c:pt idx="53">
                  <c:v>Jun-2022</c:v>
                </c:pt>
              </c:strCache>
            </c:strRef>
          </c:cat>
          <c:val>
            <c:numRef>
              <c:f>'Origination Trends'!$C$2:$C$55</c:f>
              <c:numCache>
                <c:formatCode>\$#,##0</c:formatCode>
                <c:ptCount val="54"/>
                <c:pt idx="0">
                  <c:v>32332797051.66555</c:v>
                </c:pt>
                <c:pt idx="1">
                  <c:v>31798699013.332401</c:v>
                </c:pt>
                <c:pt idx="2">
                  <c:v>31689699904.16547</c:v>
                </c:pt>
                <c:pt idx="3">
                  <c:v>31984495017.49884</c:v>
                </c:pt>
                <c:pt idx="4">
                  <c:v>32204230631.665501</c:v>
                </c:pt>
                <c:pt idx="5">
                  <c:v>32099798913.332111</c:v>
                </c:pt>
                <c:pt idx="6">
                  <c:v>32003624041.66552</c:v>
                </c:pt>
                <c:pt idx="7">
                  <c:v>32121216775.832169</c:v>
                </c:pt>
                <c:pt idx="8">
                  <c:v>32997591532.498821</c:v>
                </c:pt>
                <c:pt idx="9">
                  <c:v>33006304676.66547</c:v>
                </c:pt>
                <c:pt idx="10">
                  <c:v>32764067711.665531</c:v>
                </c:pt>
                <c:pt idx="11">
                  <c:v>32649710681.665482</c:v>
                </c:pt>
                <c:pt idx="12">
                  <c:v>32726397914.99876</c:v>
                </c:pt>
                <c:pt idx="13">
                  <c:v>32420160549.16547</c:v>
                </c:pt>
                <c:pt idx="14">
                  <c:v>32427693065.832191</c:v>
                </c:pt>
                <c:pt idx="15">
                  <c:v>32771352638.332211</c:v>
                </c:pt>
                <c:pt idx="16">
                  <c:v>33142847994.165489</c:v>
                </c:pt>
                <c:pt idx="17">
                  <c:v>33237530639.16563</c:v>
                </c:pt>
                <c:pt idx="18">
                  <c:v>33517377152.499001</c:v>
                </c:pt>
                <c:pt idx="19">
                  <c:v>33130939459.165569</c:v>
                </c:pt>
                <c:pt idx="20">
                  <c:v>33187551952.499081</c:v>
                </c:pt>
                <c:pt idx="21">
                  <c:v>33393833492.49892</c:v>
                </c:pt>
                <c:pt idx="22">
                  <c:v>33333960118.332512</c:v>
                </c:pt>
                <c:pt idx="23">
                  <c:v>33477310669.165791</c:v>
                </c:pt>
                <c:pt idx="24">
                  <c:v>33593043903.332352</c:v>
                </c:pt>
                <c:pt idx="25">
                  <c:v>33793360307.499191</c:v>
                </c:pt>
                <c:pt idx="26">
                  <c:v>32990146120.832371</c:v>
                </c:pt>
                <c:pt idx="27">
                  <c:v>31026475409.999001</c:v>
                </c:pt>
                <c:pt idx="28">
                  <c:v>27821446431.665588</c:v>
                </c:pt>
                <c:pt idx="29">
                  <c:v>24121023440.832161</c:v>
                </c:pt>
                <c:pt idx="30">
                  <c:v>21681089606.665611</c:v>
                </c:pt>
                <c:pt idx="31">
                  <c:v>18755410727.498791</c:v>
                </c:pt>
                <c:pt idx="32">
                  <c:v>16436877199.16543</c:v>
                </c:pt>
                <c:pt idx="33">
                  <c:v>15614452423.332041</c:v>
                </c:pt>
                <c:pt idx="34">
                  <c:v>16610917205.831989</c:v>
                </c:pt>
                <c:pt idx="35">
                  <c:v>18617740940.832218</c:v>
                </c:pt>
                <c:pt idx="36">
                  <c:v>19768314670.832588</c:v>
                </c:pt>
                <c:pt idx="37">
                  <c:v>20462362947.49913</c:v>
                </c:pt>
                <c:pt idx="38">
                  <c:v>21331544656.665989</c:v>
                </c:pt>
                <c:pt idx="39">
                  <c:v>22385839400.832619</c:v>
                </c:pt>
                <c:pt idx="40">
                  <c:v>23753091379.99929</c:v>
                </c:pt>
                <c:pt idx="41">
                  <c:v>25090724424.999321</c:v>
                </c:pt>
                <c:pt idx="42">
                  <c:v>27180495321.665932</c:v>
                </c:pt>
                <c:pt idx="43">
                  <c:v>29420010509.99929</c:v>
                </c:pt>
                <c:pt idx="44">
                  <c:v>32002878014.99934</c:v>
                </c:pt>
                <c:pt idx="45">
                  <c:v>33103739176.666111</c:v>
                </c:pt>
                <c:pt idx="46">
                  <c:v>34122436982.499481</c:v>
                </c:pt>
                <c:pt idx="47">
                  <c:v>35885014594.1661</c:v>
                </c:pt>
                <c:pt idx="48">
                  <c:v>36067070905.832718</c:v>
                </c:pt>
                <c:pt idx="49">
                  <c:v>35618637714.166054</c:v>
                </c:pt>
                <c:pt idx="50">
                  <c:v>35945196004.166199</c:v>
                </c:pt>
                <c:pt idx="51">
                  <c:v>37630138074.999496</c:v>
                </c:pt>
                <c:pt idx="52">
                  <c:v>37939329901.666077</c:v>
                </c:pt>
                <c:pt idx="53">
                  <c:v>38544636314.99955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6C-23A8-441D-B129-AC4D4A44FD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0"/>
        <c:axId val="50100001"/>
        <c:axId val="50100002"/>
      </c:barChart>
      <c:catAx>
        <c:axId val="50100001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-2700000"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100002"/>
        <c:crosses val="autoZero"/>
        <c:auto val="1"/>
        <c:lblAlgn val="ctr"/>
        <c:lblOffset val="100"/>
        <c:noMultiLvlLbl val="0"/>
      </c:catAx>
      <c:valAx>
        <c:axId val="50100002"/>
        <c:scaling>
          <c:orientation val="minMax"/>
        </c:scaling>
        <c:delete val="0"/>
        <c:axPos val="l"/>
        <c:majorGridlines>
          <c:spPr>
            <a:ln w="9525">
              <a:solidFill>
                <a:srgbClr val="EEECE1"/>
              </a:solidFill>
            </a:ln>
          </c:spPr>
        </c:majorGridlines>
        <c:numFmt formatCode="\$#,##0" sourceLinked="1"/>
        <c:majorTickMark val="out"/>
        <c:minorTickMark val="none"/>
        <c:tickLblPos val="nextTo"/>
        <c:txPr>
          <a:bodyPr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100001"/>
        <c:crosses val="autoZero"/>
        <c:crossBetween val="between"/>
        <c:majorUnit val="10000000000"/>
        <c:dispUnits>
          <c:builtInUnit val="billions"/>
        </c:dispUnits>
      </c:valAx>
      <c:spPr>
        <a:solidFill>
          <a:srgbClr val="F2F2F2"/>
        </a:solidFill>
      </c:spPr>
    </c:plotArea>
    <c:plotVisOnly val="1"/>
    <c:dispBlanksAs val="gap"/>
    <c:showDLblsOverMax val="0"/>
  </c:chart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'Average Balance'!$D$1</c:f>
              <c:strCache>
                <c:ptCount val="1"/>
                <c:pt idx="0">
                  <c:v>Mortgage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1-1D99-45C7-B5A2-258CD379DA79}"/>
              </c:ext>
            </c:extLst>
          </c:dPt>
          <c:dPt>
            <c:idx val="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3-1D99-45C7-B5A2-258CD379DA79}"/>
              </c:ext>
            </c:extLst>
          </c:dPt>
          <c:dPt>
            <c:idx val="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5-1D99-45C7-B5A2-258CD379DA79}"/>
              </c:ext>
            </c:extLst>
          </c:dPt>
          <c:dPt>
            <c:idx val="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7-1D99-45C7-B5A2-258CD379DA79}"/>
              </c:ext>
            </c:extLst>
          </c:dPt>
          <c:dPt>
            <c:idx val="4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9-1D99-45C7-B5A2-258CD379DA79}"/>
              </c:ext>
            </c:extLst>
          </c:dPt>
          <c:dPt>
            <c:idx val="5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B-1D99-45C7-B5A2-258CD379DA79}"/>
              </c:ext>
            </c:extLst>
          </c:dPt>
          <c:dPt>
            <c:idx val="6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D-1D99-45C7-B5A2-258CD379DA79}"/>
              </c:ext>
            </c:extLst>
          </c:dPt>
          <c:dPt>
            <c:idx val="7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F-1D99-45C7-B5A2-258CD379DA79}"/>
              </c:ext>
            </c:extLst>
          </c:dPt>
          <c:dPt>
            <c:idx val="8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1-1D99-45C7-B5A2-258CD379DA79}"/>
              </c:ext>
            </c:extLst>
          </c:dPt>
          <c:dPt>
            <c:idx val="9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3-1D99-45C7-B5A2-258CD379DA79}"/>
              </c:ext>
            </c:extLst>
          </c:dPt>
          <c:dPt>
            <c:idx val="1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5-1D99-45C7-B5A2-258CD379DA79}"/>
              </c:ext>
            </c:extLst>
          </c:dPt>
          <c:dPt>
            <c:idx val="1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7-1D99-45C7-B5A2-258CD379DA79}"/>
              </c:ext>
            </c:extLst>
          </c:dPt>
          <c:dPt>
            <c:idx val="1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9-1D99-45C7-B5A2-258CD379DA79}"/>
              </c:ext>
            </c:extLst>
          </c:dPt>
          <c:dPt>
            <c:idx val="1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B-1D99-45C7-B5A2-258CD379DA79}"/>
              </c:ext>
            </c:extLst>
          </c:dPt>
          <c:dPt>
            <c:idx val="14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D-1D99-45C7-B5A2-258CD379DA79}"/>
              </c:ext>
            </c:extLst>
          </c:dPt>
          <c:dPt>
            <c:idx val="15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F-1D99-45C7-B5A2-258CD379DA79}"/>
              </c:ext>
            </c:extLst>
          </c:dPt>
          <c:dPt>
            <c:idx val="16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1-1D99-45C7-B5A2-258CD379DA79}"/>
              </c:ext>
            </c:extLst>
          </c:dPt>
          <c:dPt>
            <c:idx val="17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3-1D99-45C7-B5A2-258CD379DA79}"/>
              </c:ext>
            </c:extLst>
          </c:dPt>
          <c:dPt>
            <c:idx val="18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5-1D99-45C7-B5A2-258CD379DA79}"/>
              </c:ext>
            </c:extLst>
          </c:dPt>
          <c:dPt>
            <c:idx val="19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7-1D99-45C7-B5A2-258CD379DA79}"/>
              </c:ext>
            </c:extLst>
          </c:dPt>
          <c:dPt>
            <c:idx val="2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9-1D99-45C7-B5A2-258CD379DA79}"/>
              </c:ext>
            </c:extLst>
          </c:dPt>
          <c:dPt>
            <c:idx val="2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B-1D99-45C7-B5A2-258CD379DA79}"/>
              </c:ext>
            </c:extLst>
          </c:dPt>
          <c:dPt>
            <c:idx val="2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D-1D99-45C7-B5A2-258CD379DA79}"/>
              </c:ext>
            </c:extLst>
          </c:dPt>
          <c:dPt>
            <c:idx val="2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F-1D99-45C7-B5A2-258CD379DA79}"/>
              </c:ext>
            </c:extLst>
          </c:dPt>
          <c:dPt>
            <c:idx val="24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1-1D99-45C7-B5A2-258CD379DA79}"/>
              </c:ext>
            </c:extLst>
          </c:dPt>
          <c:dPt>
            <c:idx val="25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3-1D99-45C7-B5A2-258CD379DA79}"/>
              </c:ext>
            </c:extLst>
          </c:dPt>
          <c:dPt>
            <c:idx val="26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5-1D99-45C7-B5A2-258CD379DA79}"/>
              </c:ext>
            </c:extLst>
          </c:dPt>
          <c:dPt>
            <c:idx val="27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7-1D99-45C7-B5A2-258CD379DA79}"/>
              </c:ext>
            </c:extLst>
          </c:dPt>
          <c:dPt>
            <c:idx val="28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9-1D99-45C7-B5A2-258CD379DA79}"/>
              </c:ext>
            </c:extLst>
          </c:dPt>
          <c:dPt>
            <c:idx val="29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B-1D99-45C7-B5A2-258CD379DA79}"/>
              </c:ext>
            </c:extLst>
          </c:dPt>
          <c:dPt>
            <c:idx val="3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D-1D99-45C7-B5A2-258CD379DA79}"/>
              </c:ext>
            </c:extLst>
          </c:dPt>
          <c:dPt>
            <c:idx val="3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F-1D99-45C7-B5A2-258CD379DA79}"/>
              </c:ext>
            </c:extLst>
          </c:dPt>
          <c:dPt>
            <c:idx val="3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1-1D99-45C7-B5A2-258CD379DA79}"/>
              </c:ext>
            </c:extLst>
          </c:dPt>
          <c:dPt>
            <c:idx val="3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3-1D99-45C7-B5A2-258CD379DA79}"/>
              </c:ext>
            </c:extLst>
          </c:dPt>
          <c:dPt>
            <c:idx val="34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5-1D99-45C7-B5A2-258CD379DA79}"/>
              </c:ext>
            </c:extLst>
          </c:dPt>
          <c:dPt>
            <c:idx val="35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7-1D99-45C7-B5A2-258CD379DA79}"/>
              </c:ext>
            </c:extLst>
          </c:dPt>
          <c:dPt>
            <c:idx val="36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9-1D99-45C7-B5A2-258CD379DA79}"/>
              </c:ext>
            </c:extLst>
          </c:dPt>
          <c:dPt>
            <c:idx val="37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B-1D99-45C7-B5A2-258CD379DA79}"/>
              </c:ext>
            </c:extLst>
          </c:dPt>
          <c:dPt>
            <c:idx val="38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D-1D99-45C7-B5A2-258CD379DA79}"/>
              </c:ext>
            </c:extLst>
          </c:dPt>
          <c:dPt>
            <c:idx val="39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F-1D99-45C7-B5A2-258CD379DA79}"/>
              </c:ext>
            </c:extLst>
          </c:dPt>
          <c:dPt>
            <c:idx val="4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1-1D99-45C7-B5A2-258CD379DA79}"/>
              </c:ext>
            </c:extLst>
          </c:dPt>
          <c:dPt>
            <c:idx val="4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3-1D99-45C7-B5A2-258CD379DA79}"/>
              </c:ext>
            </c:extLst>
          </c:dPt>
          <c:dPt>
            <c:idx val="4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5-1D99-45C7-B5A2-258CD379DA79}"/>
              </c:ext>
            </c:extLst>
          </c:dPt>
          <c:dPt>
            <c:idx val="4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7-1D99-45C7-B5A2-258CD379DA79}"/>
              </c:ext>
            </c:extLst>
          </c:dPt>
          <c:dPt>
            <c:idx val="44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9-1D99-45C7-B5A2-258CD379DA79}"/>
              </c:ext>
            </c:extLst>
          </c:dPt>
          <c:dPt>
            <c:idx val="45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B-1D99-45C7-B5A2-258CD379DA79}"/>
              </c:ext>
            </c:extLst>
          </c:dPt>
          <c:dPt>
            <c:idx val="46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D-1D99-45C7-B5A2-258CD379DA79}"/>
              </c:ext>
            </c:extLst>
          </c:dPt>
          <c:dPt>
            <c:idx val="47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F-1D99-45C7-B5A2-258CD379DA79}"/>
              </c:ext>
            </c:extLst>
          </c:dPt>
          <c:dPt>
            <c:idx val="48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1-1D99-45C7-B5A2-258CD379DA79}"/>
              </c:ext>
            </c:extLst>
          </c:dPt>
          <c:dPt>
            <c:idx val="49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3-1D99-45C7-B5A2-258CD379DA79}"/>
              </c:ext>
            </c:extLst>
          </c:dPt>
          <c:dPt>
            <c:idx val="5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5-1D99-45C7-B5A2-258CD379DA79}"/>
              </c:ext>
            </c:extLst>
          </c:dPt>
          <c:dPt>
            <c:idx val="5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7-1D99-45C7-B5A2-258CD379DA79}"/>
              </c:ext>
            </c:extLst>
          </c:dPt>
          <c:dPt>
            <c:idx val="5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9-1D99-45C7-B5A2-258CD379DA79}"/>
              </c:ext>
            </c:extLst>
          </c:dPt>
          <c:dPt>
            <c:idx val="5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B-1D99-45C7-B5A2-258CD379DA79}"/>
              </c:ext>
            </c:extLst>
          </c:dPt>
          <c:cat>
            <c:strRef>
              <c:f>'Average Balance'!$A$2:$A$55</c:f>
              <c:strCache>
                <c:ptCount val="54"/>
                <c:pt idx="0">
                  <c:v>Jan-2018</c:v>
                </c:pt>
                <c:pt idx="1">
                  <c:v>Feb-2018</c:v>
                </c:pt>
                <c:pt idx="2">
                  <c:v>Mar-2018</c:v>
                </c:pt>
                <c:pt idx="3">
                  <c:v>Apr-2018</c:v>
                </c:pt>
                <c:pt idx="4">
                  <c:v>May-2018</c:v>
                </c:pt>
                <c:pt idx="5">
                  <c:v>Jun-2018</c:v>
                </c:pt>
                <c:pt idx="6">
                  <c:v>Jul-2018</c:v>
                </c:pt>
                <c:pt idx="7">
                  <c:v>Aug-2018</c:v>
                </c:pt>
                <c:pt idx="8">
                  <c:v>Sep-2018</c:v>
                </c:pt>
                <c:pt idx="9">
                  <c:v>Oct-2018</c:v>
                </c:pt>
                <c:pt idx="10">
                  <c:v>Nov-2018</c:v>
                </c:pt>
                <c:pt idx="11">
                  <c:v>Dec-2018</c:v>
                </c:pt>
                <c:pt idx="12">
                  <c:v>Jan-2019</c:v>
                </c:pt>
                <c:pt idx="13">
                  <c:v>Feb-2019</c:v>
                </c:pt>
                <c:pt idx="14">
                  <c:v>Mar-2019</c:v>
                </c:pt>
                <c:pt idx="15">
                  <c:v>Apr-2019</c:v>
                </c:pt>
                <c:pt idx="16">
                  <c:v>May-2019</c:v>
                </c:pt>
                <c:pt idx="17">
                  <c:v>Jun-2019</c:v>
                </c:pt>
                <c:pt idx="18">
                  <c:v>Jul-2019</c:v>
                </c:pt>
                <c:pt idx="19">
                  <c:v>Aug-2019</c:v>
                </c:pt>
                <c:pt idx="20">
                  <c:v>Sep-2019</c:v>
                </c:pt>
                <c:pt idx="21">
                  <c:v>Oct-2019</c:v>
                </c:pt>
                <c:pt idx="22">
                  <c:v>Nov-2019</c:v>
                </c:pt>
                <c:pt idx="23">
                  <c:v>Dec-2019</c:v>
                </c:pt>
                <c:pt idx="24">
                  <c:v>Jan-2020</c:v>
                </c:pt>
                <c:pt idx="25">
                  <c:v>Feb-2020</c:v>
                </c:pt>
                <c:pt idx="26">
                  <c:v>Mar-2020</c:v>
                </c:pt>
                <c:pt idx="27">
                  <c:v>Apr-2020</c:v>
                </c:pt>
                <c:pt idx="28">
                  <c:v>May-2020</c:v>
                </c:pt>
                <c:pt idx="29">
                  <c:v>Jun-2020</c:v>
                </c:pt>
                <c:pt idx="30">
                  <c:v>Jul-2020</c:v>
                </c:pt>
                <c:pt idx="31">
                  <c:v>Aug-2020</c:v>
                </c:pt>
                <c:pt idx="32">
                  <c:v>Sep-2020</c:v>
                </c:pt>
                <c:pt idx="33">
                  <c:v>Oct-2020</c:v>
                </c:pt>
                <c:pt idx="34">
                  <c:v>Nov-2020</c:v>
                </c:pt>
                <c:pt idx="35">
                  <c:v>Dec-2020</c:v>
                </c:pt>
                <c:pt idx="36">
                  <c:v>Jan-2021</c:v>
                </c:pt>
                <c:pt idx="37">
                  <c:v>Feb-2021</c:v>
                </c:pt>
                <c:pt idx="38">
                  <c:v>Mar-2021</c:v>
                </c:pt>
                <c:pt idx="39">
                  <c:v>Apr-2021</c:v>
                </c:pt>
                <c:pt idx="40">
                  <c:v>May-2021</c:v>
                </c:pt>
                <c:pt idx="41">
                  <c:v>Jun-2021</c:v>
                </c:pt>
                <c:pt idx="42">
                  <c:v>Jul-2021</c:v>
                </c:pt>
                <c:pt idx="43">
                  <c:v>Aug-2021</c:v>
                </c:pt>
                <c:pt idx="44">
                  <c:v>Sep-2021</c:v>
                </c:pt>
                <c:pt idx="45">
                  <c:v>Oct-2021</c:v>
                </c:pt>
                <c:pt idx="46">
                  <c:v>Nov-2021</c:v>
                </c:pt>
                <c:pt idx="47">
                  <c:v>Dec-2021</c:v>
                </c:pt>
                <c:pt idx="48">
                  <c:v>Jan-2022</c:v>
                </c:pt>
                <c:pt idx="49">
                  <c:v>Feb-2022</c:v>
                </c:pt>
                <c:pt idx="50">
                  <c:v>Mar-2022</c:v>
                </c:pt>
                <c:pt idx="51">
                  <c:v>Apr-2022</c:v>
                </c:pt>
                <c:pt idx="52">
                  <c:v>May-2022</c:v>
                </c:pt>
                <c:pt idx="53">
                  <c:v>Jun-2022</c:v>
                </c:pt>
              </c:strCache>
            </c:strRef>
          </c:cat>
          <c:val>
            <c:numRef>
              <c:f>'Average Balance'!$D$2:$D$55</c:f>
              <c:numCache>
                <c:formatCode>#,##0</c:formatCode>
                <c:ptCount val="54"/>
                <c:pt idx="0">
                  <c:v>171033.78007761369</c:v>
                </c:pt>
                <c:pt idx="1">
                  <c:v>172260.63606327059</c:v>
                </c:pt>
                <c:pt idx="2">
                  <c:v>173115.0776107648</c:v>
                </c:pt>
                <c:pt idx="3">
                  <c:v>173471.54434506461</c:v>
                </c:pt>
                <c:pt idx="4">
                  <c:v>174090.62408492129</c:v>
                </c:pt>
                <c:pt idx="5">
                  <c:v>174726.2271583612</c:v>
                </c:pt>
                <c:pt idx="6">
                  <c:v>175309.69750764739</c:v>
                </c:pt>
                <c:pt idx="7">
                  <c:v>175538.65577232771</c:v>
                </c:pt>
                <c:pt idx="8">
                  <c:v>175906.86841037899</c:v>
                </c:pt>
                <c:pt idx="9">
                  <c:v>176515.910310801</c:v>
                </c:pt>
                <c:pt idx="10">
                  <c:v>176886.71944204051</c:v>
                </c:pt>
                <c:pt idx="11">
                  <c:v>177223.28554026241</c:v>
                </c:pt>
                <c:pt idx="12">
                  <c:v>178316.58162397021</c:v>
                </c:pt>
                <c:pt idx="13">
                  <c:v>178835.4013140141</c:v>
                </c:pt>
                <c:pt idx="14">
                  <c:v>179463.79293490839</c:v>
                </c:pt>
                <c:pt idx="15">
                  <c:v>179466.35551232781</c:v>
                </c:pt>
                <c:pt idx="16">
                  <c:v>178929.74118229299</c:v>
                </c:pt>
                <c:pt idx="17">
                  <c:v>179558.97750222779</c:v>
                </c:pt>
                <c:pt idx="18">
                  <c:v>179408.5600498571</c:v>
                </c:pt>
                <c:pt idx="19">
                  <c:v>178852.48807537061</c:v>
                </c:pt>
                <c:pt idx="20">
                  <c:v>178305.22872729419</c:v>
                </c:pt>
                <c:pt idx="21">
                  <c:v>178035.90778999831</c:v>
                </c:pt>
                <c:pt idx="22">
                  <c:v>177999.18011671139</c:v>
                </c:pt>
                <c:pt idx="23">
                  <c:v>177906.03833017059</c:v>
                </c:pt>
                <c:pt idx="24">
                  <c:v>178710.12102768911</c:v>
                </c:pt>
                <c:pt idx="25">
                  <c:v>179212.65673211581</c:v>
                </c:pt>
                <c:pt idx="26">
                  <c:v>179704.18342115951</c:v>
                </c:pt>
                <c:pt idx="27">
                  <c:v>180120.80278816231</c:v>
                </c:pt>
                <c:pt idx="28">
                  <c:v>179857.4521267114</c:v>
                </c:pt>
                <c:pt idx="29">
                  <c:v>179432.54751200741</c:v>
                </c:pt>
                <c:pt idx="30">
                  <c:v>179120.24060293881</c:v>
                </c:pt>
                <c:pt idx="31">
                  <c:v>179699.89332484451</c:v>
                </c:pt>
                <c:pt idx="32">
                  <c:v>179502.15495549221</c:v>
                </c:pt>
                <c:pt idx="33">
                  <c:v>179549.99209471591</c:v>
                </c:pt>
                <c:pt idx="34">
                  <c:v>179948.31611550401</c:v>
                </c:pt>
                <c:pt idx="35">
                  <c:v>180518.52942726991</c:v>
                </c:pt>
                <c:pt idx="36">
                  <c:v>181277.13845519739</c:v>
                </c:pt>
                <c:pt idx="37">
                  <c:v>182099.33072815731</c:v>
                </c:pt>
                <c:pt idx="38">
                  <c:v>183005.93973134179</c:v>
                </c:pt>
                <c:pt idx="39">
                  <c:v>183969.71794710611</c:v>
                </c:pt>
                <c:pt idx="40">
                  <c:v>185421.5408761788</c:v>
                </c:pt>
                <c:pt idx="41">
                  <c:v>187080.4082960088</c:v>
                </c:pt>
                <c:pt idx="42">
                  <c:v>188892.23115574411</c:v>
                </c:pt>
                <c:pt idx="43">
                  <c:v>190025.04205697801</c:v>
                </c:pt>
                <c:pt idx="44">
                  <c:v>191583.75493067229</c:v>
                </c:pt>
                <c:pt idx="45">
                  <c:v>193613.5992918009</c:v>
                </c:pt>
                <c:pt idx="46">
                  <c:v>195332.50067842801</c:v>
                </c:pt>
                <c:pt idx="47">
                  <c:v>196591.74497792029</c:v>
                </c:pt>
                <c:pt idx="48">
                  <c:v>198592.5632908573</c:v>
                </c:pt>
                <c:pt idx="49">
                  <c:v>200206.7147917946</c:v>
                </c:pt>
                <c:pt idx="50">
                  <c:v>202042.7516776713</c:v>
                </c:pt>
                <c:pt idx="51">
                  <c:v>203707.61438060689</c:v>
                </c:pt>
                <c:pt idx="52">
                  <c:v>205559.34426420729</c:v>
                </c:pt>
                <c:pt idx="53">
                  <c:v>207947.1075332085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6C-1D99-45C7-B5A2-258CD379DA7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0"/>
        <c:axId val="50150001"/>
        <c:axId val="50150002"/>
      </c:barChart>
      <c:catAx>
        <c:axId val="50150001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-2700000"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150002"/>
        <c:crosses val="autoZero"/>
        <c:auto val="1"/>
        <c:lblAlgn val="ctr"/>
        <c:lblOffset val="100"/>
        <c:noMultiLvlLbl val="0"/>
      </c:catAx>
      <c:valAx>
        <c:axId val="50150002"/>
        <c:scaling>
          <c:orientation val="minMax"/>
          <c:min val="165000"/>
        </c:scaling>
        <c:delete val="0"/>
        <c:axPos val="l"/>
        <c:majorGridlines>
          <c:spPr>
            <a:ln w="9525">
              <a:solidFill>
                <a:srgbClr val="EEECE1"/>
              </a:solidFill>
            </a:ln>
          </c:spPr>
        </c:majorGridlines>
        <c:numFmt formatCode="#,##0" sourceLinked="1"/>
        <c:majorTickMark val="out"/>
        <c:minorTickMark val="none"/>
        <c:tickLblPos val="nextTo"/>
        <c:txPr>
          <a:bodyPr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150001"/>
        <c:crosses val="autoZero"/>
        <c:crossBetween val="between"/>
        <c:majorUnit val="5000"/>
      </c:valAx>
      <c:spPr>
        <a:solidFill>
          <a:srgbClr val="F2F2F2"/>
        </a:solidFill>
      </c:spPr>
    </c:plotArea>
    <c:plotVisOnly val="1"/>
    <c:dispBlanksAs val="gap"/>
    <c:showDLblsOverMax val="0"/>
  </c:chart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'Origination Trends'!$D$1</c:f>
              <c:strCache>
                <c:ptCount val="1"/>
                <c:pt idx="0">
                  <c:v>Mortgage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1-173F-4B81-BFF0-952BD07B0897}"/>
              </c:ext>
            </c:extLst>
          </c:dPt>
          <c:dPt>
            <c:idx val="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3-173F-4B81-BFF0-952BD07B0897}"/>
              </c:ext>
            </c:extLst>
          </c:dPt>
          <c:dPt>
            <c:idx val="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5-173F-4B81-BFF0-952BD07B0897}"/>
              </c:ext>
            </c:extLst>
          </c:dPt>
          <c:dPt>
            <c:idx val="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7-173F-4B81-BFF0-952BD07B0897}"/>
              </c:ext>
            </c:extLst>
          </c:dPt>
          <c:dPt>
            <c:idx val="4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9-173F-4B81-BFF0-952BD07B0897}"/>
              </c:ext>
            </c:extLst>
          </c:dPt>
          <c:dPt>
            <c:idx val="5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B-173F-4B81-BFF0-952BD07B0897}"/>
              </c:ext>
            </c:extLst>
          </c:dPt>
          <c:dPt>
            <c:idx val="6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D-173F-4B81-BFF0-952BD07B0897}"/>
              </c:ext>
            </c:extLst>
          </c:dPt>
          <c:dPt>
            <c:idx val="7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F-173F-4B81-BFF0-952BD07B0897}"/>
              </c:ext>
            </c:extLst>
          </c:dPt>
          <c:dPt>
            <c:idx val="8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1-173F-4B81-BFF0-952BD07B0897}"/>
              </c:ext>
            </c:extLst>
          </c:dPt>
          <c:dPt>
            <c:idx val="9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3-173F-4B81-BFF0-952BD07B0897}"/>
              </c:ext>
            </c:extLst>
          </c:dPt>
          <c:dPt>
            <c:idx val="1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5-173F-4B81-BFF0-952BD07B0897}"/>
              </c:ext>
            </c:extLst>
          </c:dPt>
          <c:dPt>
            <c:idx val="1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7-173F-4B81-BFF0-952BD07B0897}"/>
              </c:ext>
            </c:extLst>
          </c:dPt>
          <c:dPt>
            <c:idx val="1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9-173F-4B81-BFF0-952BD07B0897}"/>
              </c:ext>
            </c:extLst>
          </c:dPt>
          <c:dPt>
            <c:idx val="1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B-173F-4B81-BFF0-952BD07B0897}"/>
              </c:ext>
            </c:extLst>
          </c:dPt>
          <c:dPt>
            <c:idx val="14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D-173F-4B81-BFF0-952BD07B0897}"/>
              </c:ext>
            </c:extLst>
          </c:dPt>
          <c:dPt>
            <c:idx val="15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F-173F-4B81-BFF0-952BD07B0897}"/>
              </c:ext>
            </c:extLst>
          </c:dPt>
          <c:dPt>
            <c:idx val="16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1-173F-4B81-BFF0-952BD07B0897}"/>
              </c:ext>
            </c:extLst>
          </c:dPt>
          <c:dPt>
            <c:idx val="17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3-173F-4B81-BFF0-952BD07B0897}"/>
              </c:ext>
            </c:extLst>
          </c:dPt>
          <c:dPt>
            <c:idx val="18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5-173F-4B81-BFF0-952BD07B0897}"/>
              </c:ext>
            </c:extLst>
          </c:dPt>
          <c:dPt>
            <c:idx val="19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7-173F-4B81-BFF0-952BD07B0897}"/>
              </c:ext>
            </c:extLst>
          </c:dPt>
          <c:dPt>
            <c:idx val="2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9-173F-4B81-BFF0-952BD07B0897}"/>
              </c:ext>
            </c:extLst>
          </c:dPt>
          <c:dPt>
            <c:idx val="2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B-173F-4B81-BFF0-952BD07B0897}"/>
              </c:ext>
            </c:extLst>
          </c:dPt>
          <c:dPt>
            <c:idx val="2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D-173F-4B81-BFF0-952BD07B0897}"/>
              </c:ext>
            </c:extLst>
          </c:dPt>
          <c:dPt>
            <c:idx val="2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F-173F-4B81-BFF0-952BD07B0897}"/>
              </c:ext>
            </c:extLst>
          </c:dPt>
          <c:dPt>
            <c:idx val="24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1-173F-4B81-BFF0-952BD07B0897}"/>
              </c:ext>
            </c:extLst>
          </c:dPt>
          <c:dPt>
            <c:idx val="25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3-173F-4B81-BFF0-952BD07B0897}"/>
              </c:ext>
            </c:extLst>
          </c:dPt>
          <c:dPt>
            <c:idx val="26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5-173F-4B81-BFF0-952BD07B0897}"/>
              </c:ext>
            </c:extLst>
          </c:dPt>
          <c:dPt>
            <c:idx val="27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7-173F-4B81-BFF0-952BD07B0897}"/>
              </c:ext>
            </c:extLst>
          </c:dPt>
          <c:dPt>
            <c:idx val="28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9-173F-4B81-BFF0-952BD07B0897}"/>
              </c:ext>
            </c:extLst>
          </c:dPt>
          <c:dPt>
            <c:idx val="29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B-173F-4B81-BFF0-952BD07B0897}"/>
              </c:ext>
            </c:extLst>
          </c:dPt>
          <c:dPt>
            <c:idx val="3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D-173F-4B81-BFF0-952BD07B0897}"/>
              </c:ext>
            </c:extLst>
          </c:dPt>
          <c:dPt>
            <c:idx val="3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F-173F-4B81-BFF0-952BD07B0897}"/>
              </c:ext>
            </c:extLst>
          </c:dPt>
          <c:dPt>
            <c:idx val="3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1-173F-4B81-BFF0-952BD07B0897}"/>
              </c:ext>
            </c:extLst>
          </c:dPt>
          <c:dPt>
            <c:idx val="3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3-173F-4B81-BFF0-952BD07B0897}"/>
              </c:ext>
            </c:extLst>
          </c:dPt>
          <c:dPt>
            <c:idx val="34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5-173F-4B81-BFF0-952BD07B0897}"/>
              </c:ext>
            </c:extLst>
          </c:dPt>
          <c:dPt>
            <c:idx val="35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7-173F-4B81-BFF0-952BD07B0897}"/>
              </c:ext>
            </c:extLst>
          </c:dPt>
          <c:dPt>
            <c:idx val="36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9-173F-4B81-BFF0-952BD07B0897}"/>
              </c:ext>
            </c:extLst>
          </c:dPt>
          <c:dPt>
            <c:idx val="37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B-173F-4B81-BFF0-952BD07B0897}"/>
              </c:ext>
            </c:extLst>
          </c:dPt>
          <c:dPt>
            <c:idx val="38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D-173F-4B81-BFF0-952BD07B0897}"/>
              </c:ext>
            </c:extLst>
          </c:dPt>
          <c:dPt>
            <c:idx val="39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F-173F-4B81-BFF0-952BD07B0897}"/>
              </c:ext>
            </c:extLst>
          </c:dPt>
          <c:dPt>
            <c:idx val="4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1-173F-4B81-BFF0-952BD07B0897}"/>
              </c:ext>
            </c:extLst>
          </c:dPt>
          <c:dPt>
            <c:idx val="4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3-173F-4B81-BFF0-952BD07B0897}"/>
              </c:ext>
            </c:extLst>
          </c:dPt>
          <c:dPt>
            <c:idx val="4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5-173F-4B81-BFF0-952BD07B0897}"/>
              </c:ext>
            </c:extLst>
          </c:dPt>
          <c:dPt>
            <c:idx val="4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7-173F-4B81-BFF0-952BD07B0897}"/>
              </c:ext>
            </c:extLst>
          </c:dPt>
          <c:dPt>
            <c:idx val="44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9-173F-4B81-BFF0-952BD07B0897}"/>
              </c:ext>
            </c:extLst>
          </c:dPt>
          <c:dPt>
            <c:idx val="45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B-173F-4B81-BFF0-952BD07B0897}"/>
              </c:ext>
            </c:extLst>
          </c:dPt>
          <c:dPt>
            <c:idx val="46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D-173F-4B81-BFF0-952BD07B0897}"/>
              </c:ext>
            </c:extLst>
          </c:dPt>
          <c:dPt>
            <c:idx val="47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F-173F-4B81-BFF0-952BD07B0897}"/>
              </c:ext>
            </c:extLst>
          </c:dPt>
          <c:dPt>
            <c:idx val="48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1-173F-4B81-BFF0-952BD07B0897}"/>
              </c:ext>
            </c:extLst>
          </c:dPt>
          <c:dPt>
            <c:idx val="49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3-173F-4B81-BFF0-952BD07B0897}"/>
              </c:ext>
            </c:extLst>
          </c:dPt>
          <c:dPt>
            <c:idx val="5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5-173F-4B81-BFF0-952BD07B0897}"/>
              </c:ext>
            </c:extLst>
          </c:dPt>
          <c:dPt>
            <c:idx val="5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7-173F-4B81-BFF0-952BD07B0897}"/>
              </c:ext>
            </c:extLst>
          </c:dPt>
          <c:dPt>
            <c:idx val="5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9-173F-4B81-BFF0-952BD07B0897}"/>
              </c:ext>
            </c:extLst>
          </c:dPt>
          <c:dPt>
            <c:idx val="5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B-173F-4B81-BFF0-952BD07B0897}"/>
              </c:ext>
            </c:extLst>
          </c:dPt>
          <c:cat>
            <c:strRef>
              <c:f>'Origination Trends'!$A$2:$A$55</c:f>
              <c:strCache>
                <c:ptCount val="54"/>
                <c:pt idx="0">
                  <c:v>Jan-2018</c:v>
                </c:pt>
                <c:pt idx="1">
                  <c:v>Feb-2018</c:v>
                </c:pt>
                <c:pt idx="2">
                  <c:v>Mar-2018</c:v>
                </c:pt>
                <c:pt idx="3">
                  <c:v>Apr-2018</c:v>
                </c:pt>
                <c:pt idx="4">
                  <c:v>May-2018</c:v>
                </c:pt>
                <c:pt idx="5">
                  <c:v>Jun-2018</c:v>
                </c:pt>
                <c:pt idx="6">
                  <c:v>Jul-2018</c:v>
                </c:pt>
                <c:pt idx="7">
                  <c:v>Aug-2018</c:v>
                </c:pt>
                <c:pt idx="8">
                  <c:v>Sep-2018</c:v>
                </c:pt>
                <c:pt idx="9">
                  <c:v>Oct-2018</c:v>
                </c:pt>
                <c:pt idx="10">
                  <c:v>Nov-2018</c:v>
                </c:pt>
                <c:pt idx="11">
                  <c:v>Dec-2018</c:v>
                </c:pt>
                <c:pt idx="12">
                  <c:v>Jan-2019</c:v>
                </c:pt>
                <c:pt idx="13">
                  <c:v>Feb-2019</c:v>
                </c:pt>
                <c:pt idx="14">
                  <c:v>Mar-2019</c:v>
                </c:pt>
                <c:pt idx="15">
                  <c:v>Apr-2019</c:v>
                </c:pt>
                <c:pt idx="16">
                  <c:v>May-2019</c:v>
                </c:pt>
                <c:pt idx="17">
                  <c:v>Jun-2019</c:v>
                </c:pt>
                <c:pt idx="18">
                  <c:v>Jul-2019</c:v>
                </c:pt>
                <c:pt idx="19">
                  <c:v>Aug-2019</c:v>
                </c:pt>
                <c:pt idx="20">
                  <c:v>Sep-2019</c:v>
                </c:pt>
                <c:pt idx="21">
                  <c:v>Oct-2019</c:v>
                </c:pt>
                <c:pt idx="22">
                  <c:v>Nov-2019</c:v>
                </c:pt>
                <c:pt idx="23">
                  <c:v>Dec-2019</c:v>
                </c:pt>
                <c:pt idx="24">
                  <c:v>Jan-2020</c:v>
                </c:pt>
                <c:pt idx="25">
                  <c:v>Feb-2020</c:v>
                </c:pt>
                <c:pt idx="26">
                  <c:v>Mar-2020</c:v>
                </c:pt>
                <c:pt idx="27">
                  <c:v>Apr-2020</c:v>
                </c:pt>
                <c:pt idx="28">
                  <c:v>May-2020</c:v>
                </c:pt>
                <c:pt idx="29">
                  <c:v>Jun-2020</c:v>
                </c:pt>
                <c:pt idx="30">
                  <c:v>Jul-2020</c:v>
                </c:pt>
                <c:pt idx="31">
                  <c:v>Aug-2020</c:v>
                </c:pt>
                <c:pt idx="32">
                  <c:v>Sep-2020</c:v>
                </c:pt>
                <c:pt idx="33">
                  <c:v>Oct-2020</c:v>
                </c:pt>
                <c:pt idx="34">
                  <c:v>Nov-2020</c:v>
                </c:pt>
                <c:pt idx="35">
                  <c:v>Dec-2020</c:v>
                </c:pt>
                <c:pt idx="36">
                  <c:v>Jan-2021</c:v>
                </c:pt>
                <c:pt idx="37">
                  <c:v>Feb-2021</c:v>
                </c:pt>
                <c:pt idx="38">
                  <c:v>Mar-2021</c:v>
                </c:pt>
                <c:pt idx="39">
                  <c:v>Apr-2021</c:v>
                </c:pt>
                <c:pt idx="40">
                  <c:v>May-2021</c:v>
                </c:pt>
                <c:pt idx="41">
                  <c:v>Jun-2021</c:v>
                </c:pt>
                <c:pt idx="42">
                  <c:v>Jul-2021</c:v>
                </c:pt>
                <c:pt idx="43">
                  <c:v>Aug-2021</c:v>
                </c:pt>
                <c:pt idx="44">
                  <c:v>Sep-2021</c:v>
                </c:pt>
                <c:pt idx="45">
                  <c:v>Oct-2021</c:v>
                </c:pt>
                <c:pt idx="46">
                  <c:v>Nov-2021</c:v>
                </c:pt>
                <c:pt idx="47">
                  <c:v>Dec-2021</c:v>
                </c:pt>
                <c:pt idx="48">
                  <c:v>Jan-2022</c:v>
                </c:pt>
                <c:pt idx="49">
                  <c:v>Feb-2022</c:v>
                </c:pt>
                <c:pt idx="50">
                  <c:v>Mar-2022</c:v>
                </c:pt>
                <c:pt idx="51">
                  <c:v>Apr-2022</c:v>
                </c:pt>
                <c:pt idx="52">
                  <c:v>May-2022</c:v>
                </c:pt>
                <c:pt idx="53">
                  <c:v>Jun-2022</c:v>
                </c:pt>
              </c:strCache>
            </c:strRef>
          </c:cat>
          <c:val>
            <c:numRef>
              <c:f>'Origination Trends'!$D$2:$D$55</c:f>
              <c:numCache>
                <c:formatCode>\$#,##0</c:formatCode>
                <c:ptCount val="54"/>
                <c:pt idx="0">
                  <c:v>108043430193.3333</c:v>
                </c:pt>
                <c:pt idx="1">
                  <c:v>109480929524.99989</c:v>
                </c:pt>
                <c:pt idx="2">
                  <c:v>102578619096.6666</c:v>
                </c:pt>
                <c:pt idx="3">
                  <c:v>100904913963.3333</c:v>
                </c:pt>
                <c:pt idx="4">
                  <c:v>97620780069.999817</c:v>
                </c:pt>
                <c:pt idx="5">
                  <c:v>97693418815.833191</c:v>
                </c:pt>
                <c:pt idx="6">
                  <c:v>95603573493.333344</c:v>
                </c:pt>
                <c:pt idx="7">
                  <c:v>103122995860.83321</c:v>
                </c:pt>
                <c:pt idx="8">
                  <c:v>109800874214.9998</c:v>
                </c:pt>
                <c:pt idx="9">
                  <c:v>109108669036.6665</c:v>
                </c:pt>
                <c:pt idx="10">
                  <c:v>108945361028.33321</c:v>
                </c:pt>
                <c:pt idx="11">
                  <c:v>104761815162.4998</c:v>
                </c:pt>
                <c:pt idx="12">
                  <c:v>97759238747.500015</c:v>
                </c:pt>
                <c:pt idx="13">
                  <c:v>90839731639.166687</c:v>
                </c:pt>
                <c:pt idx="14">
                  <c:v>85243592785.833359</c:v>
                </c:pt>
                <c:pt idx="15">
                  <c:v>86368930680</c:v>
                </c:pt>
                <c:pt idx="16">
                  <c:v>86981515586.666534</c:v>
                </c:pt>
                <c:pt idx="17">
                  <c:v>94370215747.499969</c:v>
                </c:pt>
                <c:pt idx="18">
                  <c:v>103826839311.66679</c:v>
                </c:pt>
                <c:pt idx="19">
                  <c:v>117413834127.5</c:v>
                </c:pt>
                <c:pt idx="20">
                  <c:v>134730449352.49989</c:v>
                </c:pt>
                <c:pt idx="21">
                  <c:v>148757024010</c:v>
                </c:pt>
                <c:pt idx="22">
                  <c:v>160021617182.5</c:v>
                </c:pt>
                <c:pt idx="23">
                  <c:v>165428046974.99991</c:v>
                </c:pt>
                <c:pt idx="24">
                  <c:v>172385695447.49991</c:v>
                </c:pt>
                <c:pt idx="25">
                  <c:v>171282513154.99979</c:v>
                </c:pt>
                <c:pt idx="26">
                  <c:v>168634199710</c:v>
                </c:pt>
                <c:pt idx="27">
                  <c:v>167578791354.99991</c:v>
                </c:pt>
                <c:pt idx="28">
                  <c:v>171419610348.33319</c:v>
                </c:pt>
                <c:pt idx="29">
                  <c:v>189627461887.5</c:v>
                </c:pt>
                <c:pt idx="30">
                  <c:v>207179545932.49979</c:v>
                </c:pt>
                <c:pt idx="31">
                  <c:v>241044119040.8334</c:v>
                </c:pt>
                <c:pt idx="32">
                  <c:v>269179682256.6666</c:v>
                </c:pt>
                <c:pt idx="33">
                  <c:v>286939727894.99988</c:v>
                </c:pt>
                <c:pt idx="34">
                  <c:v>301865288845.83331</c:v>
                </c:pt>
                <c:pt idx="35">
                  <c:v>312141602587.5</c:v>
                </c:pt>
                <c:pt idx="36">
                  <c:v>321381986445.83331</c:v>
                </c:pt>
                <c:pt idx="37">
                  <c:v>319067871859.16669</c:v>
                </c:pt>
                <c:pt idx="38">
                  <c:v>315150012220.83337</c:v>
                </c:pt>
                <c:pt idx="39">
                  <c:v>316854465200.83331</c:v>
                </c:pt>
                <c:pt idx="40">
                  <c:v>318642200609.16663</c:v>
                </c:pt>
                <c:pt idx="41">
                  <c:v>319180360224.99988</c:v>
                </c:pt>
                <c:pt idx="42">
                  <c:v>306639950093.33331</c:v>
                </c:pt>
                <c:pt idx="43">
                  <c:v>301738668707.49988</c:v>
                </c:pt>
                <c:pt idx="44">
                  <c:v>303091157380.83337</c:v>
                </c:pt>
                <c:pt idx="45">
                  <c:v>283804938867.50012</c:v>
                </c:pt>
                <c:pt idx="46">
                  <c:v>277445419870</c:v>
                </c:pt>
                <c:pt idx="47">
                  <c:v>273314175204.16669</c:v>
                </c:pt>
                <c:pt idx="48">
                  <c:v>266048598966.66669</c:v>
                </c:pt>
                <c:pt idx="49">
                  <c:v>255897991791.6666</c:v>
                </c:pt>
                <c:pt idx="50">
                  <c:v>237234075173.33331</c:v>
                </c:pt>
                <c:pt idx="51">
                  <c:v>219664826192.50009</c:v>
                </c:pt>
                <c:pt idx="52">
                  <c:v>202491201128.33331</c:v>
                </c:pt>
                <c:pt idx="53">
                  <c:v>192729832690.8334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6C-173F-4B81-BFF0-952BD07B089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0"/>
        <c:axId val="50110001"/>
        <c:axId val="50110002"/>
      </c:barChart>
      <c:catAx>
        <c:axId val="50110001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-2700000"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110002"/>
        <c:crosses val="autoZero"/>
        <c:auto val="1"/>
        <c:lblAlgn val="ctr"/>
        <c:lblOffset val="100"/>
        <c:noMultiLvlLbl val="0"/>
      </c:catAx>
      <c:valAx>
        <c:axId val="50110002"/>
        <c:scaling>
          <c:orientation val="minMax"/>
        </c:scaling>
        <c:delete val="0"/>
        <c:axPos val="l"/>
        <c:majorGridlines>
          <c:spPr>
            <a:ln w="9525">
              <a:solidFill>
                <a:srgbClr val="EEECE1"/>
              </a:solidFill>
            </a:ln>
          </c:spPr>
        </c:majorGridlines>
        <c:numFmt formatCode="\$#,##0" sourceLinked="1"/>
        <c:majorTickMark val="out"/>
        <c:minorTickMark val="none"/>
        <c:tickLblPos val="nextTo"/>
        <c:txPr>
          <a:bodyPr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110001"/>
        <c:crosses val="autoZero"/>
        <c:crossBetween val="between"/>
        <c:majorUnit val="50000000000"/>
        <c:dispUnits>
          <c:builtInUnit val="billions"/>
        </c:dispUnits>
      </c:valAx>
      <c:spPr>
        <a:solidFill>
          <a:srgbClr val="F2F2F2"/>
        </a:solidFill>
      </c:spPr>
    </c:plotArea>
    <c:plotVisOnly val="1"/>
    <c:dispBlanksAs val="gap"/>
    <c:showDLblsOverMax val="0"/>
  </c:chart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'Origination Trends'!$B$1</c:f>
              <c:strCache>
                <c:ptCount val="1"/>
                <c:pt idx="0">
                  <c:v>Auto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1-27B4-4130-8DAB-E78B086DCFC6}"/>
              </c:ext>
            </c:extLst>
          </c:dPt>
          <c:dPt>
            <c:idx val="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3-27B4-4130-8DAB-E78B086DCFC6}"/>
              </c:ext>
            </c:extLst>
          </c:dPt>
          <c:dPt>
            <c:idx val="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5-27B4-4130-8DAB-E78B086DCFC6}"/>
              </c:ext>
            </c:extLst>
          </c:dPt>
          <c:dPt>
            <c:idx val="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7-27B4-4130-8DAB-E78B086DCFC6}"/>
              </c:ext>
            </c:extLst>
          </c:dPt>
          <c:dPt>
            <c:idx val="4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9-27B4-4130-8DAB-E78B086DCFC6}"/>
              </c:ext>
            </c:extLst>
          </c:dPt>
          <c:dPt>
            <c:idx val="5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B-27B4-4130-8DAB-E78B086DCFC6}"/>
              </c:ext>
            </c:extLst>
          </c:dPt>
          <c:dPt>
            <c:idx val="6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D-27B4-4130-8DAB-E78B086DCFC6}"/>
              </c:ext>
            </c:extLst>
          </c:dPt>
          <c:dPt>
            <c:idx val="7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0F-27B4-4130-8DAB-E78B086DCFC6}"/>
              </c:ext>
            </c:extLst>
          </c:dPt>
          <c:dPt>
            <c:idx val="8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1-27B4-4130-8DAB-E78B086DCFC6}"/>
              </c:ext>
            </c:extLst>
          </c:dPt>
          <c:dPt>
            <c:idx val="9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3-27B4-4130-8DAB-E78B086DCFC6}"/>
              </c:ext>
            </c:extLst>
          </c:dPt>
          <c:dPt>
            <c:idx val="1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5-27B4-4130-8DAB-E78B086DCFC6}"/>
              </c:ext>
            </c:extLst>
          </c:dPt>
          <c:dPt>
            <c:idx val="1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7-27B4-4130-8DAB-E78B086DCFC6}"/>
              </c:ext>
            </c:extLst>
          </c:dPt>
          <c:dPt>
            <c:idx val="1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9-27B4-4130-8DAB-E78B086DCFC6}"/>
              </c:ext>
            </c:extLst>
          </c:dPt>
          <c:dPt>
            <c:idx val="1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B-27B4-4130-8DAB-E78B086DCFC6}"/>
              </c:ext>
            </c:extLst>
          </c:dPt>
          <c:dPt>
            <c:idx val="14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D-27B4-4130-8DAB-E78B086DCFC6}"/>
              </c:ext>
            </c:extLst>
          </c:dPt>
          <c:dPt>
            <c:idx val="15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1F-27B4-4130-8DAB-E78B086DCFC6}"/>
              </c:ext>
            </c:extLst>
          </c:dPt>
          <c:dPt>
            <c:idx val="16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1-27B4-4130-8DAB-E78B086DCFC6}"/>
              </c:ext>
            </c:extLst>
          </c:dPt>
          <c:dPt>
            <c:idx val="17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3-27B4-4130-8DAB-E78B086DCFC6}"/>
              </c:ext>
            </c:extLst>
          </c:dPt>
          <c:dPt>
            <c:idx val="18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5-27B4-4130-8DAB-E78B086DCFC6}"/>
              </c:ext>
            </c:extLst>
          </c:dPt>
          <c:dPt>
            <c:idx val="19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7-27B4-4130-8DAB-E78B086DCFC6}"/>
              </c:ext>
            </c:extLst>
          </c:dPt>
          <c:dPt>
            <c:idx val="2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9-27B4-4130-8DAB-E78B086DCFC6}"/>
              </c:ext>
            </c:extLst>
          </c:dPt>
          <c:dPt>
            <c:idx val="2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B-27B4-4130-8DAB-E78B086DCFC6}"/>
              </c:ext>
            </c:extLst>
          </c:dPt>
          <c:dPt>
            <c:idx val="2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D-27B4-4130-8DAB-E78B086DCFC6}"/>
              </c:ext>
            </c:extLst>
          </c:dPt>
          <c:dPt>
            <c:idx val="2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2F-27B4-4130-8DAB-E78B086DCFC6}"/>
              </c:ext>
            </c:extLst>
          </c:dPt>
          <c:dPt>
            <c:idx val="24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1-27B4-4130-8DAB-E78B086DCFC6}"/>
              </c:ext>
            </c:extLst>
          </c:dPt>
          <c:dPt>
            <c:idx val="25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3-27B4-4130-8DAB-E78B086DCFC6}"/>
              </c:ext>
            </c:extLst>
          </c:dPt>
          <c:dPt>
            <c:idx val="26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5-27B4-4130-8DAB-E78B086DCFC6}"/>
              </c:ext>
            </c:extLst>
          </c:dPt>
          <c:dPt>
            <c:idx val="27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7-27B4-4130-8DAB-E78B086DCFC6}"/>
              </c:ext>
            </c:extLst>
          </c:dPt>
          <c:dPt>
            <c:idx val="28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9-27B4-4130-8DAB-E78B086DCFC6}"/>
              </c:ext>
            </c:extLst>
          </c:dPt>
          <c:dPt>
            <c:idx val="29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B-27B4-4130-8DAB-E78B086DCFC6}"/>
              </c:ext>
            </c:extLst>
          </c:dPt>
          <c:dPt>
            <c:idx val="3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D-27B4-4130-8DAB-E78B086DCFC6}"/>
              </c:ext>
            </c:extLst>
          </c:dPt>
          <c:dPt>
            <c:idx val="3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3F-27B4-4130-8DAB-E78B086DCFC6}"/>
              </c:ext>
            </c:extLst>
          </c:dPt>
          <c:dPt>
            <c:idx val="3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1-27B4-4130-8DAB-E78B086DCFC6}"/>
              </c:ext>
            </c:extLst>
          </c:dPt>
          <c:dPt>
            <c:idx val="3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3-27B4-4130-8DAB-E78B086DCFC6}"/>
              </c:ext>
            </c:extLst>
          </c:dPt>
          <c:dPt>
            <c:idx val="34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5-27B4-4130-8DAB-E78B086DCFC6}"/>
              </c:ext>
            </c:extLst>
          </c:dPt>
          <c:dPt>
            <c:idx val="35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7-27B4-4130-8DAB-E78B086DCFC6}"/>
              </c:ext>
            </c:extLst>
          </c:dPt>
          <c:dPt>
            <c:idx val="36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9-27B4-4130-8DAB-E78B086DCFC6}"/>
              </c:ext>
            </c:extLst>
          </c:dPt>
          <c:dPt>
            <c:idx val="37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B-27B4-4130-8DAB-E78B086DCFC6}"/>
              </c:ext>
            </c:extLst>
          </c:dPt>
          <c:dPt>
            <c:idx val="38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D-27B4-4130-8DAB-E78B086DCFC6}"/>
              </c:ext>
            </c:extLst>
          </c:dPt>
          <c:dPt>
            <c:idx val="39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4F-27B4-4130-8DAB-E78B086DCFC6}"/>
              </c:ext>
            </c:extLst>
          </c:dPt>
          <c:dPt>
            <c:idx val="4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1-27B4-4130-8DAB-E78B086DCFC6}"/>
              </c:ext>
            </c:extLst>
          </c:dPt>
          <c:dPt>
            <c:idx val="4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3-27B4-4130-8DAB-E78B086DCFC6}"/>
              </c:ext>
            </c:extLst>
          </c:dPt>
          <c:dPt>
            <c:idx val="4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5-27B4-4130-8DAB-E78B086DCFC6}"/>
              </c:ext>
            </c:extLst>
          </c:dPt>
          <c:dPt>
            <c:idx val="4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7-27B4-4130-8DAB-E78B086DCFC6}"/>
              </c:ext>
            </c:extLst>
          </c:dPt>
          <c:dPt>
            <c:idx val="44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9-27B4-4130-8DAB-E78B086DCFC6}"/>
              </c:ext>
            </c:extLst>
          </c:dPt>
          <c:dPt>
            <c:idx val="45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B-27B4-4130-8DAB-E78B086DCFC6}"/>
              </c:ext>
            </c:extLst>
          </c:dPt>
          <c:dPt>
            <c:idx val="46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D-27B4-4130-8DAB-E78B086DCFC6}"/>
              </c:ext>
            </c:extLst>
          </c:dPt>
          <c:dPt>
            <c:idx val="47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F-27B4-4130-8DAB-E78B086DCFC6}"/>
              </c:ext>
            </c:extLst>
          </c:dPt>
          <c:dPt>
            <c:idx val="48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1-27B4-4130-8DAB-E78B086DCFC6}"/>
              </c:ext>
            </c:extLst>
          </c:dPt>
          <c:dPt>
            <c:idx val="49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3-27B4-4130-8DAB-E78B086DCFC6}"/>
              </c:ext>
            </c:extLst>
          </c:dPt>
          <c:dPt>
            <c:idx val="50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5-27B4-4130-8DAB-E78B086DCFC6}"/>
              </c:ext>
            </c:extLst>
          </c:dPt>
          <c:dPt>
            <c:idx val="5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7-27B4-4130-8DAB-E78B086DCFC6}"/>
              </c:ext>
            </c:extLst>
          </c:dPt>
          <c:dPt>
            <c:idx val="52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9-27B4-4130-8DAB-E78B086DCFC6}"/>
              </c:ext>
            </c:extLst>
          </c:dPt>
          <c:dPt>
            <c:idx val="5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B-27B4-4130-8DAB-E78B086DCFC6}"/>
              </c:ext>
            </c:extLst>
          </c:dPt>
          <c:cat>
            <c:strRef>
              <c:f>'Origination Trends'!$A$2:$A$55</c:f>
              <c:strCache>
                <c:ptCount val="54"/>
                <c:pt idx="0">
                  <c:v>Jan-2018</c:v>
                </c:pt>
                <c:pt idx="1">
                  <c:v>Feb-2018</c:v>
                </c:pt>
                <c:pt idx="2">
                  <c:v>Mar-2018</c:v>
                </c:pt>
                <c:pt idx="3">
                  <c:v>Apr-2018</c:v>
                </c:pt>
                <c:pt idx="4">
                  <c:v>May-2018</c:v>
                </c:pt>
                <c:pt idx="5">
                  <c:v>Jun-2018</c:v>
                </c:pt>
                <c:pt idx="6">
                  <c:v>Jul-2018</c:v>
                </c:pt>
                <c:pt idx="7">
                  <c:v>Aug-2018</c:v>
                </c:pt>
                <c:pt idx="8">
                  <c:v>Sep-2018</c:v>
                </c:pt>
                <c:pt idx="9">
                  <c:v>Oct-2018</c:v>
                </c:pt>
                <c:pt idx="10">
                  <c:v>Nov-2018</c:v>
                </c:pt>
                <c:pt idx="11">
                  <c:v>Dec-2018</c:v>
                </c:pt>
                <c:pt idx="12">
                  <c:v>Jan-2019</c:v>
                </c:pt>
                <c:pt idx="13">
                  <c:v>Feb-2019</c:v>
                </c:pt>
                <c:pt idx="14">
                  <c:v>Mar-2019</c:v>
                </c:pt>
                <c:pt idx="15">
                  <c:v>Apr-2019</c:v>
                </c:pt>
                <c:pt idx="16">
                  <c:v>May-2019</c:v>
                </c:pt>
                <c:pt idx="17">
                  <c:v>Jun-2019</c:v>
                </c:pt>
                <c:pt idx="18">
                  <c:v>Jul-2019</c:v>
                </c:pt>
                <c:pt idx="19">
                  <c:v>Aug-2019</c:v>
                </c:pt>
                <c:pt idx="20">
                  <c:v>Sep-2019</c:v>
                </c:pt>
                <c:pt idx="21">
                  <c:v>Oct-2019</c:v>
                </c:pt>
                <c:pt idx="22">
                  <c:v>Nov-2019</c:v>
                </c:pt>
                <c:pt idx="23">
                  <c:v>Dec-2019</c:v>
                </c:pt>
                <c:pt idx="24">
                  <c:v>Jan-2020</c:v>
                </c:pt>
                <c:pt idx="25">
                  <c:v>Feb-2020</c:v>
                </c:pt>
                <c:pt idx="26">
                  <c:v>Mar-2020</c:v>
                </c:pt>
                <c:pt idx="27">
                  <c:v>Apr-2020</c:v>
                </c:pt>
                <c:pt idx="28">
                  <c:v>May-2020</c:v>
                </c:pt>
                <c:pt idx="29">
                  <c:v>Jun-2020</c:v>
                </c:pt>
                <c:pt idx="30">
                  <c:v>Jul-2020</c:v>
                </c:pt>
                <c:pt idx="31">
                  <c:v>Aug-2020</c:v>
                </c:pt>
                <c:pt idx="32">
                  <c:v>Sep-2020</c:v>
                </c:pt>
                <c:pt idx="33">
                  <c:v>Oct-2020</c:v>
                </c:pt>
                <c:pt idx="34">
                  <c:v>Nov-2020</c:v>
                </c:pt>
                <c:pt idx="35">
                  <c:v>Dec-2020</c:v>
                </c:pt>
                <c:pt idx="36">
                  <c:v>Jan-2021</c:v>
                </c:pt>
                <c:pt idx="37">
                  <c:v>Feb-2021</c:v>
                </c:pt>
                <c:pt idx="38">
                  <c:v>Mar-2021</c:v>
                </c:pt>
                <c:pt idx="39">
                  <c:v>Apr-2021</c:v>
                </c:pt>
                <c:pt idx="40">
                  <c:v>May-2021</c:v>
                </c:pt>
                <c:pt idx="41">
                  <c:v>Jun-2021</c:v>
                </c:pt>
                <c:pt idx="42">
                  <c:v>Jul-2021</c:v>
                </c:pt>
                <c:pt idx="43">
                  <c:v>Aug-2021</c:v>
                </c:pt>
                <c:pt idx="44">
                  <c:v>Sep-2021</c:v>
                </c:pt>
                <c:pt idx="45">
                  <c:v>Oct-2021</c:v>
                </c:pt>
                <c:pt idx="46">
                  <c:v>Nov-2021</c:v>
                </c:pt>
                <c:pt idx="47">
                  <c:v>Dec-2021</c:v>
                </c:pt>
                <c:pt idx="48">
                  <c:v>Jan-2022</c:v>
                </c:pt>
                <c:pt idx="49">
                  <c:v>Feb-2022</c:v>
                </c:pt>
                <c:pt idx="50">
                  <c:v>Mar-2022</c:v>
                </c:pt>
                <c:pt idx="51">
                  <c:v>Apr-2022</c:v>
                </c:pt>
                <c:pt idx="52">
                  <c:v>May-2022</c:v>
                </c:pt>
                <c:pt idx="53">
                  <c:v>Jun-2022</c:v>
                </c:pt>
              </c:strCache>
            </c:strRef>
          </c:cat>
          <c:val>
            <c:numRef>
              <c:f>'Origination Trends'!$B$2:$B$55</c:f>
              <c:numCache>
                <c:formatCode>\$#,##0</c:formatCode>
                <c:ptCount val="54"/>
                <c:pt idx="0">
                  <c:v>45703953356.666519</c:v>
                </c:pt>
                <c:pt idx="1">
                  <c:v>44935275950.833344</c:v>
                </c:pt>
                <c:pt idx="2">
                  <c:v>43604777442.499863</c:v>
                </c:pt>
                <c:pt idx="3">
                  <c:v>43715732395.833267</c:v>
                </c:pt>
                <c:pt idx="4">
                  <c:v>43911755151.66671</c:v>
                </c:pt>
                <c:pt idx="5">
                  <c:v>46615211764.166611</c:v>
                </c:pt>
                <c:pt idx="6">
                  <c:v>46928625516.666656</c:v>
                </c:pt>
                <c:pt idx="7">
                  <c:v>48632387588.33326</c:v>
                </c:pt>
                <c:pt idx="8">
                  <c:v>50313115367.499748</c:v>
                </c:pt>
                <c:pt idx="9">
                  <c:v>48683085386.666672</c:v>
                </c:pt>
                <c:pt idx="10">
                  <c:v>48658516147.500092</c:v>
                </c:pt>
                <c:pt idx="11">
                  <c:v>47464986593.33316</c:v>
                </c:pt>
                <c:pt idx="12">
                  <c:v>47169386963.333267</c:v>
                </c:pt>
                <c:pt idx="13">
                  <c:v>46366597059.166672</c:v>
                </c:pt>
                <c:pt idx="14">
                  <c:v>44905918195.000053</c:v>
                </c:pt>
                <c:pt idx="15">
                  <c:v>45294429185.833267</c:v>
                </c:pt>
                <c:pt idx="16">
                  <c:v>45973612390.833267</c:v>
                </c:pt>
                <c:pt idx="17">
                  <c:v>47092805396.666656</c:v>
                </c:pt>
                <c:pt idx="18">
                  <c:v>47560961999.999893</c:v>
                </c:pt>
                <c:pt idx="19">
                  <c:v>49688340492.499924</c:v>
                </c:pt>
                <c:pt idx="20">
                  <c:v>51642601823.333366</c:v>
                </c:pt>
                <c:pt idx="21">
                  <c:v>51361530217.500168</c:v>
                </c:pt>
                <c:pt idx="22">
                  <c:v>51650885702.500061</c:v>
                </c:pt>
                <c:pt idx="23">
                  <c:v>50362892860.833412</c:v>
                </c:pt>
                <c:pt idx="24">
                  <c:v>50401962324.166443</c:v>
                </c:pt>
                <c:pt idx="25">
                  <c:v>49323146470.833351</c:v>
                </c:pt>
                <c:pt idx="26">
                  <c:v>47291731872.500183</c:v>
                </c:pt>
                <c:pt idx="27">
                  <c:v>46259509640.000069</c:v>
                </c:pt>
                <c:pt idx="28">
                  <c:v>44262584622.500107</c:v>
                </c:pt>
                <c:pt idx="29">
                  <c:v>44460439839.166832</c:v>
                </c:pt>
                <c:pt idx="30">
                  <c:v>45687655564.166779</c:v>
                </c:pt>
                <c:pt idx="31">
                  <c:v>48731087001.666527</c:v>
                </c:pt>
                <c:pt idx="32">
                  <c:v>50236237832.500053</c:v>
                </c:pt>
                <c:pt idx="33">
                  <c:v>52825197687.500008</c:v>
                </c:pt>
                <c:pt idx="34">
                  <c:v>55362175457.500076</c:v>
                </c:pt>
                <c:pt idx="35">
                  <c:v>54728173227.500008</c:v>
                </c:pt>
                <c:pt idx="36">
                  <c:v>54309918854.999977</c:v>
                </c:pt>
                <c:pt idx="37">
                  <c:v>53205605540.833427</c:v>
                </c:pt>
                <c:pt idx="38">
                  <c:v>52491146214.166641</c:v>
                </c:pt>
                <c:pt idx="39">
                  <c:v>54093389791.666809</c:v>
                </c:pt>
                <c:pt idx="40">
                  <c:v>56748915020.833214</c:v>
                </c:pt>
                <c:pt idx="41">
                  <c:v>59246108063.333412</c:v>
                </c:pt>
                <c:pt idx="42">
                  <c:v>61192825471.66674</c:v>
                </c:pt>
                <c:pt idx="43">
                  <c:v>63640774927.499893</c:v>
                </c:pt>
                <c:pt idx="44">
                  <c:v>66458615146.666527</c:v>
                </c:pt>
                <c:pt idx="45">
                  <c:v>65122369661.666588</c:v>
                </c:pt>
                <c:pt idx="46">
                  <c:v>63489552358.333214</c:v>
                </c:pt>
                <c:pt idx="47">
                  <c:v>61449083674.166519</c:v>
                </c:pt>
                <c:pt idx="48">
                  <c:v>59920833219.166611</c:v>
                </c:pt>
                <c:pt idx="49">
                  <c:v>58150116153.333359</c:v>
                </c:pt>
                <c:pt idx="50">
                  <c:v>58302270079.16658</c:v>
                </c:pt>
                <c:pt idx="51">
                  <c:v>60223973586.666656</c:v>
                </c:pt>
                <c:pt idx="52">
                  <c:v>60697065908.333397</c:v>
                </c:pt>
                <c:pt idx="53">
                  <c:v>62249292658.333397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6C-27B4-4130-8DAB-E78B086DCF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0"/>
        <c:axId val="50090001"/>
        <c:axId val="50090002"/>
      </c:barChart>
      <c:catAx>
        <c:axId val="50090001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-2700000"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090002"/>
        <c:crosses val="autoZero"/>
        <c:auto val="1"/>
        <c:lblAlgn val="ctr"/>
        <c:lblOffset val="100"/>
        <c:noMultiLvlLbl val="0"/>
      </c:catAx>
      <c:valAx>
        <c:axId val="50090002"/>
        <c:scaling>
          <c:orientation val="minMax"/>
        </c:scaling>
        <c:delete val="0"/>
        <c:axPos val="l"/>
        <c:majorGridlines>
          <c:spPr>
            <a:ln w="9525">
              <a:solidFill>
                <a:srgbClr val="EEECE1"/>
              </a:solidFill>
            </a:ln>
          </c:spPr>
        </c:majorGridlines>
        <c:numFmt formatCode="\$#,##0" sourceLinked="1"/>
        <c:majorTickMark val="out"/>
        <c:minorTickMark val="none"/>
        <c:tickLblPos val="nextTo"/>
        <c:txPr>
          <a:bodyPr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090001"/>
        <c:crosses val="autoZero"/>
        <c:crossBetween val="between"/>
        <c:majorUnit val="10000000000"/>
        <c:dispUnits>
          <c:builtInUnit val="billions"/>
        </c:dispUnits>
      </c:valAx>
      <c:spPr>
        <a:solidFill>
          <a:srgbClr val="F2F2F2"/>
        </a:solidFill>
      </c:spPr>
    </c:plotArea>
    <c:plotVisOnly val="1"/>
    <c:dispBlanksAs val="gap"/>
    <c:showDLblsOverMax val="0"/>
  </c:chart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'Average Balance'!$B$1</c:f>
              <c:strCache>
                <c:ptCount val="1"/>
                <c:pt idx="0">
                  <c:v>Auto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1-ECF6-4B1A-9628-07D8845457F4}"/>
              </c:ext>
            </c:extLst>
          </c:dPt>
          <c:dPt>
            <c:idx val="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3-ECF6-4B1A-9628-07D8845457F4}"/>
              </c:ext>
            </c:extLst>
          </c:dPt>
          <c:dPt>
            <c:idx val="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5-ECF6-4B1A-9628-07D8845457F4}"/>
              </c:ext>
            </c:extLst>
          </c:dPt>
          <c:dPt>
            <c:idx val="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7-ECF6-4B1A-9628-07D8845457F4}"/>
              </c:ext>
            </c:extLst>
          </c:dPt>
          <c:dPt>
            <c:idx val="4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9-ECF6-4B1A-9628-07D8845457F4}"/>
              </c:ext>
            </c:extLst>
          </c:dPt>
          <c:dPt>
            <c:idx val="5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B-ECF6-4B1A-9628-07D8845457F4}"/>
              </c:ext>
            </c:extLst>
          </c:dPt>
          <c:dPt>
            <c:idx val="6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D-ECF6-4B1A-9628-07D8845457F4}"/>
              </c:ext>
            </c:extLst>
          </c:dPt>
          <c:dPt>
            <c:idx val="7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0F-ECF6-4B1A-9628-07D8845457F4}"/>
              </c:ext>
            </c:extLst>
          </c:dPt>
          <c:dPt>
            <c:idx val="8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1-ECF6-4B1A-9628-07D8845457F4}"/>
              </c:ext>
            </c:extLst>
          </c:dPt>
          <c:dPt>
            <c:idx val="9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3-ECF6-4B1A-9628-07D8845457F4}"/>
              </c:ext>
            </c:extLst>
          </c:dPt>
          <c:dPt>
            <c:idx val="1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5-ECF6-4B1A-9628-07D8845457F4}"/>
              </c:ext>
            </c:extLst>
          </c:dPt>
          <c:dPt>
            <c:idx val="1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7-ECF6-4B1A-9628-07D8845457F4}"/>
              </c:ext>
            </c:extLst>
          </c:dPt>
          <c:dPt>
            <c:idx val="1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9-ECF6-4B1A-9628-07D8845457F4}"/>
              </c:ext>
            </c:extLst>
          </c:dPt>
          <c:dPt>
            <c:idx val="1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B-ECF6-4B1A-9628-07D8845457F4}"/>
              </c:ext>
            </c:extLst>
          </c:dPt>
          <c:dPt>
            <c:idx val="14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D-ECF6-4B1A-9628-07D8845457F4}"/>
              </c:ext>
            </c:extLst>
          </c:dPt>
          <c:dPt>
            <c:idx val="15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1F-ECF6-4B1A-9628-07D8845457F4}"/>
              </c:ext>
            </c:extLst>
          </c:dPt>
          <c:dPt>
            <c:idx val="16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1-ECF6-4B1A-9628-07D8845457F4}"/>
              </c:ext>
            </c:extLst>
          </c:dPt>
          <c:dPt>
            <c:idx val="17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3-ECF6-4B1A-9628-07D8845457F4}"/>
              </c:ext>
            </c:extLst>
          </c:dPt>
          <c:dPt>
            <c:idx val="18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5-ECF6-4B1A-9628-07D8845457F4}"/>
              </c:ext>
            </c:extLst>
          </c:dPt>
          <c:dPt>
            <c:idx val="19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7-ECF6-4B1A-9628-07D8845457F4}"/>
              </c:ext>
            </c:extLst>
          </c:dPt>
          <c:dPt>
            <c:idx val="2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9-ECF6-4B1A-9628-07D8845457F4}"/>
              </c:ext>
            </c:extLst>
          </c:dPt>
          <c:dPt>
            <c:idx val="2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B-ECF6-4B1A-9628-07D8845457F4}"/>
              </c:ext>
            </c:extLst>
          </c:dPt>
          <c:dPt>
            <c:idx val="2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D-ECF6-4B1A-9628-07D8845457F4}"/>
              </c:ext>
            </c:extLst>
          </c:dPt>
          <c:dPt>
            <c:idx val="2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2F-ECF6-4B1A-9628-07D8845457F4}"/>
              </c:ext>
            </c:extLst>
          </c:dPt>
          <c:dPt>
            <c:idx val="24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1-ECF6-4B1A-9628-07D8845457F4}"/>
              </c:ext>
            </c:extLst>
          </c:dPt>
          <c:dPt>
            <c:idx val="25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3-ECF6-4B1A-9628-07D8845457F4}"/>
              </c:ext>
            </c:extLst>
          </c:dPt>
          <c:dPt>
            <c:idx val="26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5-ECF6-4B1A-9628-07D8845457F4}"/>
              </c:ext>
            </c:extLst>
          </c:dPt>
          <c:dPt>
            <c:idx val="27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7-ECF6-4B1A-9628-07D8845457F4}"/>
              </c:ext>
            </c:extLst>
          </c:dPt>
          <c:dPt>
            <c:idx val="28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9-ECF6-4B1A-9628-07D8845457F4}"/>
              </c:ext>
            </c:extLst>
          </c:dPt>
          <c:dPt>
            <c:idx val="29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B-ECF6-4B1A-9628-07D8845457F4}"/>
              </c:ext>
            </c:extLst>
          </c:dPt>
          <c:dPt>
            <c:idx val="3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D-ECF6-4B1A-9628-07D8845457F4}"/>
              </c:ext>
            </c:extLst>
          </c:dPt>
          <c:dPt>
            <c:idx val="3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3F-ECF6-4B1A-9628-07D8845457F4}"/>
              </c:ext>
            </c:extLst>
          </c:dPt>
          <c:dPt>
            <c:idx val="3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1-ECF6-4B1A-9628-07D8845457F4}"/>
              </c:ext>
            </c:extLst>
          </c:dPt>
          <c:dPt>
            <c:idx val="3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3-ECF6-4B1A-9628-07D8845457F4}"/>
              </c:ext>
            </c:extLst>
          </c:dPt>
          <c:dPt>
            <c:idx val="34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5-ECF6-4B1A-9628-07D8845457F4}"/>
              </c:ext>
            </c:extLst>
          </c:dPt>
          <c:dPt>
            <c:idx val="35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7-ECF6-4B1A-9628-07D8845457F4}"/>
              </c:ext>
            </c:extLst>
          </c:dPt>
          <c:dPt>
            <c:idx val="36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9-ECF6-4B1A-9628-07D8845457F4}"/>
              </c:ext>
            </c:extLst>
          </c:dPt>
          <c:dPt>
            <c:idx val="37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B-ECF6-4B1A-9628-07D8845457F4}"/>
              </c:ext>
            </c:extLst>
          </c:dPt>
          <c:dPt>
            <c:idx val="38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D-ECF6-4B1A-9628-07D8845457F4}"/>
              </c:ext>
            </c:extLst>
          </c:dPt>
          <c:dPt>
            <c:idx val="39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4F-ECF6-4B1A-9628-07D8845457F4}"/>
              </c:ext>
            </c:extLst>
          </c:dPt>
          <c:dPt>
            <c:idx val="4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1-ECF6-4B1A-9628-07D8845457F4}"/>
              </c:ext>
            </c:extLst>
          </c:dPt>
          <c:dPt>
            <c:idx val="41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53-ECF6-4B1A-9628-07D8845457F4}"/>
              </c:ext>
            </c:extLst>
          </c:dPt>
          <c:dPt>
            <c:idx val="4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5-ECF6-4B1A-9628-07D8845457F4}"/>
              </c:ext>
            </c:extLst>
          </c:dPt>
          <c:dPt>
            <c:idx val="43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7-ECF6-4B1A-9628-07D8845457F4}"/>
              </c:ext>
            </c:extLst>
          </c:dPt>
          <c:dPt>
            <c:idx val="44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9-ECF6-4B1A-9628-07D8845457F4}"/>
              </c:ext>
            </c:extLst>
          </c:dPt>
          <c:dPt>
            <c:idx val="45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B-ECF6-4B1A-9628-07D8845457F4}"/>
              </c:ext>
            </c:extLst>
          </c:dPt>
          <c:dPt>
            <c:idx val="46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D-ECF6-4B1A-9628-07D8845457F4}"/>
              </c:ext>
            </c:extLst>
          </c:dPt>
          <c:dPt>
            <c:idx val="47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5F-ECF6-4B1A-9628-07D8845457F4}"/>
              </c:ext>
            </c:extLst>
          </c:dPt>
          <c:dPt>
            <c:idx val="48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1-ECF6-4B1A-9628-07D8845457F4}"/>
              </c:ext>
            </c:extLst>
          </c:dPt>
          <c:dPt>
            <c:idx val="49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3-ECF6-4B1A-9628-07D8845457F4}"/>
              </c:ext>
            </c:extLst>
          </c:dPt>
          <c:dPt>
            <c:idx val="50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5-ECF6-4B1A-9628-07D8845457F4}"/>
              </c:ext>
            </c:extLst>
          </c:dPt>
          <c:dPt>
            <c:idx val="51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7-ECF6-4B1A-9628-07D8845457F4}"/>
              </c:ext>
            </c:extLst>
          </c:dPt>
          <c:dPt>
            <c:idx val="52"/>
            <c:invertIfNegative val="0"/>
            <c:bubble3D val="0"/>
            <c:spPr>
              <a:solidFill>
                <a:srgbClr val="1D4F91"/>
              </a:solidFill>
            </c:spPr>
            <c:extLst>
              <c:ext xmlns:c16="http://schemas.microsoft.com/office/drawing/2014/chart" uri="{C3380CC4-5D6E-409C-BE32-E72D297353CC}">
                <c16:uniqueId val="{00000069-ECF6-4B1A-9628-07D8845457F4}"/>
              </c:ext>
            </c:extLst>
          </c:dPt>
          <c:dPt>
            <c:idx val="53"/>
            <c:invertIfNegative val="0"/>
            <c:bubble3D val="0"/>
            <c:spPr>
              <a:solidFill>
                <a:srgbClr val="E63888"/>
              </a:solidFill>
            </c:spPr>
            <c:extLst>
              <c:ext xmlns:c16="http://schemas.microsoft.com/office/drawing/2014/chart" uri="{C3380CC4-5D6E-409C-BE32-E72D297353CC}">
                <c16:uniqueId val="{0000006B-ECF6-4B1A-9628-07D8845457F4}"/>
              </c:ext>
            </c:extLst>
          </c:dPt>
          <c:cat>
            <c:strRef>
              <c:f>'Average Balance'!$A$2:$A$55</c:f>
              <c:strCache>
                <c:ptCount val="54"/>
                <c:pt idx="0">
                  <c:v>Jan-2018</c:v>
                </c:pt>
                <c:pt idx="1">
                  <c:v>Feb-2018</c:v>
                </c:pt>
                <c:pt idx="2">
                  <c:v>Mar-2018</c:v>
                </c:pt>
                <c:pt idx="3">
                  <c:v>Apr-2018</c:v>
                </c:pt>
                <c:pt idx="4">
                  <c:v>May-2018</c:v>
                </c:pt>
                <c:pt idx="5">
                  <c:v>Jun-2018</c:v>
                </c:pt>
                <c:pt idx="6">
                  <c:v>Jul-2018</c:v>
                </c:pt>
                <c:pt idx="7">
                  <c:v>Aug-2018</c:v>
                </c:pt>
                <c:pt idx="8">
                  <c:v>Sep-2018</c:v>
                </c:pt>
                <c:pt idx="9">
                  <c:v>Oct-2018</c:v>
                </c:pt>
                <c:pt idx="10">
                  <c:v>Nov-2018</c:v>
                </c:pt>
                <c:pt idx="11">
                  <c:v>Dec-2018</c:v>
                </c:pt>
                <c:pt idx="12">
                  <c:v>Jan-2019</c:v>
                </c:pt>
                <c:pt idx="13">
                  <c:v>Feb-2019</c:v>
                </c:pt>
                <c:pt idx="14">
                  <c:v>Mar-2019</c:v>
                </c:pt>
                <c:pt idx="15">
                  <c:v>Apr-2019</c:v>
                </c:pt>
                <c:pt idx="16">
                  <c:v>May-2019</c:v>
                </c:pt>
                <c:pt idx="17">
                  <c:v>Jun-2019</c:v>
                </c:pt>
                <c:pt idx="18">
                  <c:v>Jul-2019</c:v>
                </c:pt>
                <c:pt idx="19">
                  <c:v>Aug-2019</c:v>
                </c:pt>
                <c:pt idx="20">
                  <c:v>Sep-2019</c:v>
                </c:pt>
                <c:pt idx="21">
                  <c:v>Oct-2019</c:v>
                </c:pt>
                <c:pt idx="22">
                  <c:v>Nov-2019</c:v>
                </c:pt>
                <c:pt idx="23">
                  <c:v>Dec-2019</c:v>
                </c:pt>
                <c:pt idx="24">
                  <c:v>Jan-2020</c:v>
                </c:pt>
                <c:pt idx="25">
                  <c:v>Feb-2020</c:v>
                </c:pt>
                <c:pt idx="26">
                  <c:v>Mar-2020</c:v>
                </c:pt>
                <c:pt idx="27">
                  <c:v>Apr-2020</c:v>
                </c:pt>
                <c:pt idx="28">
                  <c:v>May-2020</c:v>
                </c:pt>
                <c:pt idx="29">
                  <c:v>Jun-2020</c:v>
                </c:pt>
                <c:pt idx="30">
                  <c:v>Jul-2020</c:v>
                </c:pt>
                <c:pt idx="31">
                  <c:v>Aug-2020</c:v>
                </c:pt>
                <c:pt idx="32">
                  <c:v>Sep-2020</c:v>
                </c:pt>
                <c:pt idx="33">
                  <c:v>Oct-2020</c:v>
                </c:pt>
                <c:pt idx="34">
                  <c:v>Nov-2020</c:v>
                </c:pt>
                <c:pt idx="35">
                  <c:v>Dec-2020</c:v>
                </c:pt>
                <c:pt idx="36">
                  <c:v>Jan-2021</c:v>
                </c:pt>
                <c:pt idx="37">
                  <c:v>Feb-2021</c:v>
                </c:pt>
                <c:pt idx="38">
                  <c:v>Mar-2021</c:v>
                </c:pt>
                <c:pt idx="39">
                  <c:v>Apr-2021</c:v>
                </c:pt>
                <c:pt idx="40">
                  <c:v>May-2021</c:v>
                </c:pt>
                <c:pt idx="41">
                  <c:v>Jun-2021</c:v>
                </c:pt>
                <c:pt idx="42">
                  <c:v>Jul-2021</c:v>
                </c:pt>
                <c:pt idx="43">
                  <c:v>Aug-2021</c:v>
                </c:pt>
                <c:pt idx="44">
                  <c:v>Sep-2021</c:v>
                </c:pt>
                <c:pt idx="45">
                  <c:v>Oct-2021</c:v>
                </c:pt>
                <c:pt idx="46">
                  <c:v>Nov-2021</c:v>
                </c:pt>
                <c:pt idx="47">
                  <c:v>Dec-2021</c:v>
                </c:pt>
                <c:pt idx="48">
                  <c:v>Jan-2022</c:v>
                </c:pt>
                <c:pt idx="49">
                  <c:v>Feb-2022</c:v>
                </c:pt>
                <c:pt idx="50">
                  <c:v>Mar-2022</c:v>
                </c:pt>
                <c:pt idx="51">
                  <c:v>Apr-2022</c:v>
                </c:pt>
                <c:pt idx="52">
                  <c:v>May-2022</c:v>
                </c:pt>
                <c:pt idx="53">
                  <c:v>Jun-2022</c:v>
                </c:pt>
              </c:strCache>
            </c:strRef>
          </c:cat>
          <c:val>
            <c:numRef>
              <c:f>'Average Balance'!$B$2:$B$55</c:f>
              <c:numCache>
                <c:formatCode>#,##0</c:formatCode>
                <c:ptCount val="54"/>
                <c:pt idx="0">
                  <c:v>14619.856505153661</c:v>
                </c:pt>
                <c:pt idx="1">
                  <c:v>14646.342884513881</c:v>
                </c:pt>
                <c:pt idx="2">
                  <c:v>14679.89935071155</c:v>
                </c:pt>
                <c:pt idx="3">
                  <c:v>14723.97060694249</c:v>
                </c:pt>
                <c:pt idx="4">
                  <c:v>14734.81451013958</c:v>
                </c:pt>
                <c:pt idx="5">
                  <c:v>14719.83862484832</c:v>
                </c:pt>
                <c:pt idx="6">
                  <c:v>14765.248166898689</c:v>
                </c:pt>
                <c:pt idx="7">
                  <c:v>14763.15426457964</c:v>
                </c:pt>
                <c:pt idx="8">
                  <c:v>14748.421270765381</c:v>
                </c:pt>
                <c:pt idx="9">
                  <c:v>14791.653211637449</c:v>
                </c:pt>
                <c:pt idx="10">
                  <c:v>14797.161611335599</c:v>
                </c:pt>
                <c:pt idx="11">
                  <c:v>14828.181525293439</c:v>
                </c:pt>
                <c:pt idx="12">
                  <c:v>14830.175193162169</c:v>
                </c:pt>
                <c:pt idx="13">
                  <c:v>14848.956115531349</c:v>
                </c:pt>
                <c:pt idx="14">
                  <c:v>14880.353351595841</c:v>
                </c:pt>
                <c:pt idx="15">
                  <c:v>14910.430093082139</c:v>
                </c:pt>
                <c:pt idx="16">
                  <c:v>14918.748713235251</c:v>
                </c:pt>
                <c:pt idx="17">
                  <c:v>14926.613310923191</c:v>
                </c:pt>
                <c:pt idx="18">
                  <c:v>14963.574640451299</c:v>
                </c:pt>
                <c:pt idx="19">
                  <c:v>14943.605624390129</c:v>
                </c:pt>
                <c:pt idx="20">
                  <c:v>14922.515690347211</c:v>
                </c:pt>
                <c:pt idx="21">
                  <c:v>14928.70941459998</c:v>
                </c:pt>
                <c:pt idx="22">
                  <c:v>14937.94323256405</c:v>
                </c:pt>
                <c:pt idx="23">
                  <c:v>14975.875866888809</c:v>
                </c:pt>
                <c:pt idx="24">
                  <c:v>14990.77163533442</c:v>
                </c:pt>
                <c:pt idx="25">
                  <c:v>15031.216206167521</c:v>
                </c:pt>
                <c:pt idx="26">
                  <c:v>15124.91077117145</c:v>
                </c:pt>
                <c:pt idx="27">
                  <c:v>15166.70542444503</c:v>
                </c:pt>
                <c:pt idx="28">
                  <c:v>15223.167322561891</c:v>
                </c:pt>
                <c:pt idx="29">
                  <c:v>15292.95384333308</c:v>
                </c:pt>
                <c:pt idx="30">
                  <c:v>15304.480152506711</c:v>
                </c:pt>
                <c:pt idx="31">
                  <c:v>15320.04834757071</c:v>
                </c:pt>
                <c:pt idx="32">
                  <c:v>15323.569750134669</c:v>
                </c:pt>
                <c:pt idx="33">
                  <c:v>15310.53476319437</c:v>
                </c:pt>
                <c:pt idx="34">
                  <c:v>15308.004060589221</c:v>
                </c:pt>
                <c:pt idx="35">
                  <c:v>15373.338792771139</c:v>
                </c:pt>
                <c:pt idx="36">
                  <c:v>15435.0225898348</c:v>
                </c:pt>
                <c:pt idx="37">
                  <c:v>15509.9623583144</c:v>
                </c:pt>
                <c:pt idx="38">
                  <c:v>15570.860446135201</c:v>
                </c:pt>
                <c:pt idx="39">
                  <c:v>15680.98809259012</c:v>
                </c:pt>
                <c:pt idx="40">
                  <c:v>15762.050254912019</c:v>
                </c:pt>
                <c:pt idx="41">
                  <c:v>15800.82600811374</c:v>
                </c:pt>
                <c:pt idx="42">
                  <c:v>15866.478164174619</c:v>
                </c:pt>
                <c:pt idx="43">
                  <c:v>15896.039680305819</c:v>
                </c:pt>
                <c:pt idx="44">
                  <c:v>15917.520581094959</c:v>
                </c:pt>
                <c:pt idx="45">
                  <c:v>16034.64661456322</c:v>
                </c:pt>
                <c:pt idx="46">
                  <c:v>16154.849063656269</c:v>
                </c:pt>
                <c:pt idx="47">
                  <c:v>16269.2703516939</c:v>
                </c:pt>
                <c:pt idx="48">
                  <c:v>16392.99434015025</c:v>
                </c:pt>
                <c:pt idx="49">
                  <c:v>16529.558524068441</c:v>
                </c:pt>
                <c:pt idx="50">
                  <c:v>16625.89817746892</c:v>
                </c:pt>
                <c:pt idx="51">
                  <c:v>16737.306628198508</c:v>
                </c:pt>
                <c:pt idx="52">
                  <c:v>16850.819409155629</c:v>
                </c:pt>
                <c:pt idx="53">
                  <c:v>16956.02739819773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6C-ECF6-4B1A-9628-07D8845457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0"/>
        <c:axId val="50130001"/>
        <c:axId val="50130002"/>
      </c:barChart>
      <c:catAx>
        <c:axId val="50130001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-2700000"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130002"/>
        <c:crosses val="autoZero"/>
        <c:auto val="1"/>
        <c:lblAlgn val="ctr"/>
        <c:lblOffset val="100"/>
        <c:noMultiLvlLbl val="0"/>
      </c:catAx>
      <c:valAx>
        <c:axId val="50130002"/>
        <c:scaling>
          <c:orientation val="minMax"/>
          <c:min val="13500"/>
        </c:scaling>
        <c:delete val="0"/>
        <c:axPos val="l"/>
        <c:majorGridlines>
          <c:spPr>
            <a:ln w="9525">
              <a:solidFill>
                <a:srgbClr val="EEECE1"/>
              </a:solidFill>
            </a:ln>
          </c:spPr>
        </c:majorGridlines>
        <c:numFmt formatCode="#,##0" sourceLinked="1"/>
        <c:majorTickMark val="out"/>
        <c:minorTickMark val="none"/>
        <c:tickLblPos val="nextTo"/>
        <c:txPr>
          <a:bodyPr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130001"/>
        <c:crosses val="autoZero"/>
        <c:crossBetween val="between"/>
        <c:majorUnit val="500"/>
      </c:valAx>
      <c:spPr>
        <a:solidFill>
          <a:srgbClr val="F2F2F2"/>
        </a:solidFill>
      </c:spPr>
    </c:plotArea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Median</a:t>
            </a:r>
            <a:r>
              <a:rPr lang="en-US" baseline="0" dirty="0"/>
              <a:t> </a:t>
            </a:r>
            <a:r>
              <a:rPr lang="en-US" dirty="0"/>
              <a:t>VantageScore(R)</a:t>
            </a:r>
            <a:r>
              <a:rPr lang="en-US" baseline="0" dirty="0"/>
              <a:t> version 4 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Sheet1!$C$2</c:f>
              <c:strCache>
                <c:ptCount val="1"/>
                <c:pt idx="0">
                  <c:v>median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noFill/>
              <a:ln w="9525">
                <a:noFill/>
              </a:ln>
              <a:effectLst/>
            </c:spPr>
          </c:marker>
          <c:dLbls>
            <c:dLbl>
              <c:idx val="48"/>
              <c:layout>
                <c:manualLayout>
                  <c:x val="-0.11709111427276145"/>
                  <c:y val="-6.5070872842682217E-2"/>
                </c:manualLayout>
              </c:layout>
              <c:tx>
                <c:rich>
                  <a:bodyPr/>
                  <a:lstStyle/>
                  <a:p>
                    <a:fld id="{60106DE6-F57B-401B-A6B9-A96827A4384F}" type="XVALUE">
                      <a:rPr lang="en-US" sz="1200">
                        <a:solidFill>
                          <a:schemeClr val="accent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pPr/>
                      <a:t>[X VALUE]</a:t>
                    </a:fld>
                    <a:endParaRPr lang="en-US" sz="1200" baseline="0" dirty="0">
                      <a:solidFill>
                        <a:schemeClr val="accent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  <a:p>
                    <a:fld id="{BCB6699A-AA77-4427-A020-8FE4695ED53B}" type="YVALUE">
                      <a:rPr lang="en-US" sz="1200">
                        <a:solidFill>
                          <a:schemeClr val="accent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pPr/>
                      <a:t>[Y VALUE]</a:t>
                    </a:fld>
                    <a:endParaRPr lang="en-US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A43F-4E05-9531-AAD1302B8EC4}"/>
                </c:ext>
              </c:extLst>
            </c:dLbl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eparator>
</c:separator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xVal>
            <c:numRef>
              <c:f>Sheet1!$B$3:$B$51</c:f>
              <c:numCache>
                <c:formatCode>mmmm\ yyyy</c:formatCode>
                <c:ptCount val="49"/>
                <c:pt idx="0">
                  <c:v>37256</c:v>
                </c:pt>
                <c:pt idx="1">
                  <c:v>37621</c:v>
                </c:pt>
                <c:pt idx="2">
                  <c:v>37986</c:v>
                </c:pt>
                <c:pt idx="3">
                  <c:v>38352</c:v>
                </c:pt>
                <c:pt idx="4">
                  <c:v>38717</c:v>
                </c:pt>
                <c:pt idx="5">
                  <c:v>39082</c:v>
                </c:pt>
                <c:pt idx="6">
                  <c:v>39447</c:v>
                </c:pt>
                <c:pt idx="7">
                  <c:v>39813</c:v>
                </c:pt>
                <c:pt idx="8">
                  <c:v>40178</c:v>
                </c:pt>
                <c:pt idx="9">
                  <c:v>40541</c:v>
                </c:pt>
                <c:pt idx="10">
                  <c:v>40908</c:v>
                </c:pt>
                <c:pt idx="11">
                  <c:v>41272</c:v>
                </c:pt>
                <c:pt idx="12">
                  <c:v>41636</c:v>
                </c:pt>
                <c:pt idx="13">
                  <c:v>42004</c:v>
                </c:pt>
                <c:pt idx="14">
                  <c:v>42368</c:v>
                </c:pt>
                <c:pt idx="15">
                  <c:v>42735</c:v>
                </c:pt>
                <c:pt idx="16">
                  <c:v>43099</c:v>
                </c:pt>
                <c:pt idx="17">
                  <c:v>43463</c:v>
                </c:pt>
                <c:pt idx="18">
                  <c:v>43827</c:v>
                </c:pt>
                <c:pt idx="19">
                  <c:v>43859</c:v>
                </c:pt>
                <c:pt idx="20">
                  <c:v>43890</c:v>
                </c:pt>
                <c:pt idx="21">
                  <c:v>43918</c:v>
                </c:pt>
                <c:pt idx="22">
                  <c:v>43950</c:v>
                </c:pt>
                <c:pt idx="23">
                  <c:v>43981</c:v>
                </c:pt>
                <c:pt idx="24">
                  <c:v>44009</c:v>
                </c:pt>
                <c:pt idx="25">
                  <c:v>44041</c:v>
                </c:pt>
                <c:pt idx="26">
                  <c:v>44072</c:v>
                </c:pt>
                <c:pt idx="27">
                  <c:v>44104</c:v>
                </c:pt>
                <c:pt idx="28">
                  <c:v>44135</c:v>
                </c:pt>
                <c:pt idx="29">
                  <c:v>44163</c:v>
                </c:pt>
                <c:pt idx="30">
                  <c:v>44195</c:v>
                </c:pt>
                <c:pt idx="31">
                  <c:v>44226</c:v>
                </c:pt>
                <c:pt idx="32">
                  <c:v>44254</c:v>
                </c:pt>
                <c:pt idx="33">
                  <c:v>44286</c:v>
                </c:pt>
                <c:pt idx="34">
                  <c:v>44314</c:v>
                </c:pt>
                <c:pt idx="35">
                  <c:v>44345</c:v>
                </c:pt>
                <c:pt idx="36">
                  <c:v>44377</c:v>
                </c:pt>
                <c:pt idx="37">
                  <c:v>44408</c:v>
                </c:pt>
                <c:pt idx="38">
                  <c:v>44436</c:v>
                </c:pt>
                <c:pt idx="39">
                  <c:v>44468</c:v>
                </c:pt>
                <c:pt idx="40">
                  <c:v>44499</c:v>
                </c:pt>
                <c:pt idx="41">
                  <c:v>44527</c:v>
                </c:pt>
                <c:pt idx="42">
                  <c:v>44559</c:v>
                </c:pt>
                <c:pt idx="43">
                  <c:v>44590</c:v>
                </c:pt>
                <c:pt idx="44">
                  <c:v>44618</c:v>
                </c:pt>
                <c:pt idx="45">
                  <c:v>44650</c:v>
                </c:pt>
                <c:pt idx="46">
                  <c:v>44681</c:v>
                </c:pt>
                <c:pt idx="47">
                  <c:v>44709</c:v>
                </c:pt>
                <c:pt idx="48">
                  <c:v>44741</c:v>
                </c:pt>
              </c:numCache>
            </c:numRef>
          </c:xVal>
          <c:yVal>
            <c:numRef>
              <c:f>Sheet1!$C$3:$C$51</c:f>
              <c:numCache>
                <c:formatCode>General</c:formatCode>
                <c:ptCount val="49"/>
                <c:pt idx="0">
                  <c:v>660</c:v>
                </c:pt>
                <c:pt idx="1">
                  <c:v>657</c:v>
                </c:pt>
                <c:pt idx="2">
                  <c:v>650</c:v>
                </c:pt>
                <c:pt idx="3">
                  <c:v>649</c:v>
                </c:pt>
                <c:pt idx="4">
                  <c:v>653</c:v>
                </c:pt>
                <c:pt idx="5">
                  <c:v>655</c:v>
                </c:pt>
                <c:pt idx="6">
                  <c:v>653</c:v>
                </c:pt>
                <c:pt idx="7">
                  <c:v>653</c:v>
                </c:pt>
                <c:pt idx="8">
                  <c:v>644</c:v>
                </c:pt>
                <c:pt idx="9">
                  <c:v>644</c:v>
                </c:pt>
                <c:pt idx="10">
                  <c:v>651</c:v>
                </c:pt>
                <c:pt idx="11">
                  <c:v>651</c:v>
                </c:pt>
                <c:pt idx="12">
                  <c:v>655</c:v>
                </c:pt>
                <c:pt idx="13">
                  <c:v>659</c:v>
                </c:pt>
                <c:pt idx="14">
                  <c:v>664</c:v>
                </c:pt>
                <c:pt idx="15">
                  <c:v>671</c:v>
                </c:pt>
                <c:pt idx="16">
                  <c:v>681</c:v>
                </c:pt>
                <c:pt idx="17">
                  <c:v>687</c:v>
                </c:pt>
                <c:pt idx="18">
                  <c:v>692</c:v>
                </c:pt>
                <c:pt idx="19">
                  <c:v>692</c:v>
                </c:pt>
                <c:pt idx="20">
                  <c:v>693</c:v>
                </c:pt>
                <c:pt idx="21">
                  <c:v>694</c:v>
                </c:pt>
                <c:pt idx="22">
                  <c:v>695</c:v>
                </c:pt>
                <c:pt idx="23">
                  <c:v>697</c:v>
                </c:pt>
                <c:pt idx="24">
                  <c:v>700</c:v>
                </c:pt>
                <c:pt idx="25">
                  <c:v>701</c:v>
                </c:pt>
                <c:pt idx="26">
                  <c:v>701</c:v>
                </c:pt>
                <c:pt idx="27">
                  <c:v>702</c:v>
                </c:pt>
                <c:pt idx="28">
                  <c:v>702</c:v>
                </c:pt>
                <c:pt idx="29">
                  <c:v>700</c:v>
                </c:pt>
                <c:pt idx="30">
                  <c:v>700</c:v>
                </c:pt>
                <c:pt idx="31">
                  <c:v>701</c:v>
                </c:pt>
                <c:pt idx="32">
                  <c:v>702</c:v>
                </c:pt>
                <c:pt idx="33">
                  <c:v>704</c:v>
                </c:pt>
                <c:pt idx="34">
                  <c:v>705</c:v>
                </c:pt>
                <c:pt idx="35">
                  <c:v>706</c:v>
                </c:pt>
                <c:pt idx="36">
                  <c:v>706</c:v>
                </c:pt>
                <c:pt idx="37">
                  <c:v>705</c:v>
                </c:pt>
                <c:pt idx="38">
                  <c:v>706</c:v>
                </c:pt>
                <c:pt idx="39">
                  <c:v>706</c:v>
                </c:pt>
                <c:pt idx="40">
                  <c:v>705</c:v>
                </c:pt>
                <c:pt idx="41">
                  <c:v>706</c:v>
                </c:pt>
                <c:pt idx="42">
                  <c:v>706</c:v>
                </c:pt>
                <c:pt idx="43">
                  <c:v>707</c:v>
                </c:pt>
                <c:pt idx="44">
                  <c:v>708</c:v>
                </c:pt>
                <c:pt idx="45">
                  <c:v>710</c:v>
                </c:pt>
                <c:pt idx="46">
                  <c:v>710</c:v>
                </c:pt>
                <c:pt idx="47">
                  <c:v>710</c:v>
                </c:pt>
                <c:pt idx="48">
                  <c:v>710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A43F-4E05-9531-AAD1302B8E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36733584"/>
        <c:axId val="1636735248"/>
      </c:scatterChart>
      <c:valAx>
        <c:axId val="1636733584"/>
        <c:scaling>
          <c:orientation val="minMax"/>
          <c:max val="45000"/>
          <c:min val="37256"/>
        </c:scaling>
        <c:delete val="0"/>
        <c:axPos val="b"/>
        <c:numFmt formatCode="yyyy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6735248"/>
        <c:crosses val="autoZero"/>
        <c:crossBetween val="midCat"/>
        <c:majorUnit val="365"/>
      </c:valAx>
      <c:valAx>
        <c:axId val="16367352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3673358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OrigLimits!$D$1</c:f>
              <c:strCache>
                <c:ptCount val="1"/>
                <c:pt idx="0">
                  <c:v>Mortgage</c:v>
                </c:pt>
              </c:strCache>
            </c:strRef>
          </c:tx>
          <c:spPr>
            <a:ln w="38100">
              <a:solidFill>
                <a:srgbClr val="0081A6"/>
              </a:solidFill>
            </a:ln>
          </c:spPr>
          <c:marker>
            <c:symbol val="none"/>
          </c:marker>
          <c:cat>
            <c:strRef>
              <c:f>OrigLimits!$F$2:$F$55</c:f>
              <c:strCache>
                <c:ptCount val="49"/>
                <c:pt idx="0">
                  <c:v>2018</c:v>
                </c:pt>
                <c:pt idx="12">
                  <c:v>2019</c:v>
                </c:pt>
                <c:pt idx="24">
                  <c:v>2020</c:v>
                </c:pt>
                <c:pt idx="36">
                  <c:v>2021</c:v>
                </c:pt>
                <c:pt idx="48">
                  <c:v>2022</c:v>
                </c:pt>
              </c:strCache>
            </c:strRef>
          </c:cat>
          <c:val>
            <c:numRef>
              <c:f>OrigLimits!$D$2:$D$55</c:f>
              <c:numCache>
                <c:formatCode>\$#,##0</c:formatCode>
                <c:ptCount val="54"/>
                <c:pt idx="0">
                  <c:v>108043430193.3333</c:v>
                </c:pt>
                <c:pt idx="1">
                  <c:v>109480929524.99989</c:v>
                </c:pt>
                <c:pt idx="2">
                  <c:v>102578619096.6666</c:v>
                </c:pt>
                <c:pt idx="3">
                  <c:v>100904913963.3333</c:v>
                </c:pt>
                <c:pt idx="4">
                  <c:v>97620780069.999817</c:v>
                </c:pt>
                <c:pt idx="5">
                  <c:v>97693418815.833191</c:v>
                </c:pt>
                <c:pt idx="6">
                  <c:v>95603573493.333344</c:v>
                </c:pt>
                <c:pt idx="7">
                  <c:v>103122995860.83321</c:v>
                </c:pt>
                <c:pt idx="8">
                  <c:v>109800874214.9998</c:v>
                </c:pt>
                <c:pt idx="9">
                  <c:v>109108669036.6665</c:v>
                </c:pt>
                <c:pt idx="10">
                  <c:v>108945361028.33321</c:v>
                </c:pt>
                <c:pt idx="11">
                  <c:v>104761815162.4998</c:v>
                </c:pt>
                <c:pt idx="12">
                  <c:v>97759238747.500015</c:v>
                </c:pt>
                <c:pt idx="13">
                  <c:v>90839731639.166687</c:v>
                </c:pt>
                <c:pt idx="14">
                  <c:v>85243592785.833359</c:v>
                </c:pt>
                <c:pt idx="15">
                  <c:v>86368930680</c:v>
                </c:pt>
                <c:pt idx="16">
                  <c:v>86981515586.666534</c:v>
                </c:pt>
                <c:pt idx="17">
                  <c:v>94370215747.499969</c:v>
                </c:pt>
                <c:pt idx="18">
                  <c:v>103826839311.66679</c:v>
                </c:pt>
                <c:pt idx="19">
                  <c:v>117413834127.5</c:v>
                </c:pt>
                <c:pt idx="20">
                  <c:v>134730449352.49989</c:v>
                </c:pt>
                <c:pt idx="21">
                  <c:v>148757024010</c:v>
                </c:pt>
                <c:pt idx="22">
                  <c:v>160021617182.5</c:v>
                </c:pt>
                <c:pt idx="23">
                  <c:v>165428046974.99991</c:v>
                </c:pt>
                <c:pt idx="24">
                  <c:v>172385695447.49991</c:v>
                </c:pt>
                <c:pt idx="25">
                  <c:v>171282513154.99979</c:v>
                </c:pt>
                <c:pt idx="26">
                  <c:v>168634199710</c:v>
                </c:pt>
                <c:pt idx="27">
                  <c:v>167578791354.99991</c:v>
                </c:pt>
                <c:pt idx="28">
                  <c:v>171419610348.33319</c:v>
                </c:pt>
                <c:pt idx="29">
                  <c:v>189627461887.5</c:v>
                </c:pt>
                <c:pt idx="30">
                  <c:v>207179545932.49979</c:v>
                </c:pt>
                <c:pt idx="31">
                  <c:v>241044119040.8334</c:v>
                </c:pt>
                <c:pt idx="32">
                  <c:v>269179682256.6666</c:v>
                </c:pt>
                <c:pt idx="33">
                  <c:v>286939727894.99988</c:v>
                </c:pt>
                <c:pt idx="34">
                  <c:v>301865288845.83331</c:v>
                </c:pt>
                <c:pt idx="35">
                  <c:v>312141602587.5</c:v>
                </c:pt>
                <c:pt idx="36">
                  <c:v>321381986445.83331</c:v>
                </c:pt>
                <c:pt idx="37">
                  <c:v>319067871859.16669</c:v>
                </c:pt>
                <c:pt idx="38">
                  <c:v>315150012220.83337</c:v>
                </c:pt>
                <c:pt idx="39">
                  <c:v>316854465200.83331</c:v>
                </c:pt>
                <c:pt idx="40">
                  <c:v>318642200609.16663</c:v>
                </c:pt>
                <c:pt idx="41">
                  <c:v>319180360224.99988</c:v>
                </c:pt>
                <c:pt idx="42">
                  <c:v>306639950093.33331</c:v>
                </c:pt>
                <c:pt idx="43">
                  <c:v>301738668707.49988</c:v>
                </c:pt>
                <c:pt idx="44">
                  <c:v>303091157380.83337</c:v>
                </c:pt>
                <c:pt idx="45">
                  <c:v>283804938867.50012</c:v>
                </c:pt>
                <c:pt idx="46">
                  <c:v>277445419870</c:v>
                </c:pt>
                <c:pt idx="47">
                  <c:v>273314175204.16669</c:v>
                </c:pt>
                <c:pt idx="48">
                  <c:v>266048598966.66669</c:v>
                </c:pt>
                <c:pt idx="49">
                  <c:v>255897991791.6666</c:v>
                </c:pt>
                <c:pt idx="50">
                  <c:v>237234075173.33331</c:v>
                </c:pt>
                <c:pt idx="51">
                  <c:v>219664826192.50009</c:v>
                </c:pt>
                <c:pt idx="52">
                  <c:v>202491201128.33331</c:v>
                </c:pt>
                <c:pt idx="53">
                  <c:v>192729832690.8334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31E-4A16-817B-4060D90230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020001"/>
        <c:axId val="50020002"/>
      </c:lineChart>
      <c:catAx>
        <c:axId val="50020001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020002"/>
        <c:crosses val="autoZero"/>
        <c:auto val="1"/>
        <c:lblAlgn val="ctr"/>
        <c:lblOffset val="100"/>
        <c:noMultiLvlLbl val="0"/>
      </c:catAx>
      <c:valAx>
        <c:axId val="50020002"/>
        <c:scaling>
          <c:orientation val="minMax"/>
          <c:min val="50000000000"/>
        </c:scaling>
        <c:delete val="0"/>
        <c:axPos val="l"/>
        <c:majorGridlines>
          <c:spPr>
            <a:ln w="9525">
              <a:solidFill>
                <a:srgbClr val="EEECE1"/>
              </a:solidFill>
            </a:ln>
          </c:spPr>
        </c:majorGridlines>
        <c:numFmt formatCode="\$#,##0\ &quot;B&quot;" sourceLinked="0"/>
        <c:majorTickMark val="out"/>
        <c:minorTickMark val="none"/>
        <c:tickLblPos val="nextTo"/>
        <c:txPr>
          <a:bodyPr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020001"/>
        <c:crosses val="autoZero"/>
        <c:crossBetween val="between"/>
        <c:majorUnit val="100000000000"/>
        <c:dispUnits>
          <c:builtInUnit val="billions"/>
        </c:dispUnits>
      </c:valAx>
      <c:spPr>
        <a:solidFill>
          <a:srgbClr val="F2F2F2"/>
        </a:solidFill>
      </c:spPr>
    </c:plotArea>
    <c:legend>
      <c:legendPos val="l"/>
      <c:layout>
        <c:manualLayout>
          <c:xMode val="edge"/>
          <c:yMode val="edge"/>
          <c:x val="0.05"/>
          <c:y val="0.25"/>
          <c:w val="0.2"/>
          <c:h val="0.1"/>
        </c:manualLayout>
      </c:layout>
      <c:overlay val="1"/>
    </c:legend>
    <c:plotVisOnly val="1"/>
    <c:dispBlanksAs val="gap"/>
    <c:showDLblsOverMax val="0"/>
  </c:chart>
  <c:spPr>
    <a:solidFill>
      <a:srgbClr val="DFE0E2"/>
    </a:solidFill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OrigLimits!$B$1</c:f>
              <c:strCache>
                <c:ptCount val="1"/>
                <c:pt idx="0">
                  <c:v>Auto</c:v>
                </c:pt>
              </c:strCache>
            </c:strRef>
          </c:tx>
          <c:spPr>
            <a:ln w="38100">
              <a:solidFill>
                <a:srgbClr val="1D4F91"/>
              </a:solidFill>
            </a:ln>
          </c:spPr>
          <c:marker>
            <c:symbol val="none"/>
          </c:marker>
          <c:cat>
            <c:strRef>
              <c:f>OrigLimits!$F$2:$F$55</c:f>
              <c:strCache>
                <c:ptCount val="49"/>
                <c:pt idx="0">
                  <c:v>2018</c:v>
                </c:pt>
                <c:pt idx="12">
                  <c:v>2019</c:v>
                </c:pt>
                <c:pt idx="24">
                  <c:v>2020</c:v>
                </c:pt>
                <c:pt idx="36">
                  <c:v>2021</c:v>
                </c:pt>
                <c:pt idx="48">
                  <c:v>2022</c:v>
                </c:pt>
              </c:strCache>
            </c:strRef>
          </c:cat>
          <c:val>
            <c:numRef>
              <c:f>OrigLimits!$B$2:$B$55</c:f>
              <c:numCache>
                <c:formatCode>\$#,##0</c:formatCode>
                <c:ptCount val="54"/>
                <c:pt idx="0">
                  <c:v>45703953356.666519</c:v>
                </c:pt>
                <c:pt idx="1">
                  <c:v>44935275950.833344</c:v>
                </c:pt>
                <c:pt idx="2">
                  <c:v>43604777442.499863</c:v>
                </c:pt>
                <c:pt idx="3">
                  <c:v>43715732395.833267</c:v>
                </c:pt>
                <c:pt idx="4">
                  <c:v>43911755151.66671</c:v>
                </c:pt>
                <c:pt idx="5">
                  <c:v>46615211764.166611</c:v>
                </c:pt>
                <c:pt idx="6">
                  <c:v>46928625516.666656</c:v>
                </c:pt>
                <c:pt idx="7">
                  <c:v>48632387588.33326</c:v>
                </c:pt>
                <c:pt idx="8">
                  <c:v>50313115367.499748</c:v>
                </c:pt>
                <c:pt idx="9">
                  <c:v>48683085386.666672</c:v>
                </c:pt>
                <c:pt idx="10">
                  <c:v>48658516147.500092</c:v>
                </c:pt>
                <c:pt idx="11">
                  <c:v>47464986593.33316</c:v>
                </c:pt>
                <c:pt idx="12">
                  <c:v>47169386963.333267</c:v>
                </c:pt>
                <c:pt idx="13">
                  <c:v>46366597059.166672</c:v>
                </c:pt>
                <c:pt idx="14">
                  <c:v>44905918195.000053</c:v>
                </c:pt>
                <c:pt idx="15">
                  <c:v>45294429185.833267</c:v>
                </c:pt>
                <c:pt idx="16">
                  <c:v>45973612390.833267</c:v>
                </c:pt>
                <c:pt idx="17">
                  <c:v>47092805396.666656</c:v>
                </c:pt>
                <c:pt idx="18">
                  <c:v>47560961999.999893</c:v>
                </c:pt>
                <c:pt idx="19">
                  <c:v>49688340492.499924</c:v>
                </c:pt>
                <c:pt idx="20">
                  <c:v>51642601823.333366</c:v>
                </c:pt>
                <c:pt idx="21">
                  <c:v>51361530217.500168</c:v>
                </c:pt>
                <c:pt idx="22">
                  <c:v>51650885702.500061</c:v>
                </c:pt>
                <c:pt idx="23">
                  <c:v>50362892860.833412</c:v>
                </c:pt>
                <c:pt idx="24">
                  <c:v>50401962324.166443</c:v>
                </c:pt>
                <c:pt idx="25">
                  <c:v>49323146470.833351</c:v>
                </c:pt>
                <c:pt idx="26">
                  <c:v>47291731872.500183</c:v>
                </c:pt>
                <c:pt idx="27">
                  <c:v>46259509640.000069</c:v>
                </c:pt>
                <c:pt idx="28">
                  <c:v>44262584622.500107</c:v>
                </c:pt>
                <c:pt idx="29">
                  <c:v>44460439839.166832</c:v>
                </c:pt>
                <c:pt idx="30">
                  <c:v>45687655564.166779</c:v>
                </c:pt>
                <c:pt idx="31">
                  <c:v>48731087001.666527</c:v>
                </c:pt>
                <c:pt idx="32">
                  <c:v>50236237832.500053</c:v>
                </c:pt>
                <c:pt idx="33">
                  <c:v>52825197687.500008</c:v>
                </c:pt>
                <c:pt idx="34">
                  <c:v>55362175457.500076</c:v>
                </c:pt>
                <c:pt idx="35">
                  <c:v>54728173227.500008</c:v>
                </c:pt>
                <c:pt idx="36">
                  <c:v>54309918854.999977</c:v>
                </c:pt>
                <c:pt idx="37">
                  <c:v>53205605540.833427</c:v>
                </c:pt>
                <c:pt idx="38">
                  <c:v>52491146214.166641</c:v>
                </c:pt>
                <c:pt idx="39">
                  <c:v>54093389791.666809</c:v>
                </c:pt>
                <c:pt idx="40">
                  <c:v>56748915020.833214</c:v>
                </c:pt>
                <c:pt idx="41">
                  <c:v>59246108063.333412</c:v>
                </c:pt>
                <c:pt idx="42">
                  <c:v>61192825471.66674</c:v>
                </c:pt>
                <c:pt idx="43">
                  <c:v>63640774927.499893</c:v>
                </c:pt>
                <c:pt idx="44">
                  <c:v>66458615146.666527</c:v>
                </c:pt>
                <c:pt idx="45">
                  <c:v>65122369661.666588</c:v>
                </c:pt>
                <c:pt idx="46">
                  <c:v>63489552358.333214</c:v>
                </c:pt>
                <c:pt idx="47">
                  <c:v>61449083674.166519</c:v>
                </c:pt>
                <c:pt idx="48">
                  <c:v>59920833219.166611</c:v>
                </c:pt>
                <c:pt idx="49">
                  <c:v>58150116153.333359</c:v>
                </c:pt>
                <c:pt idx="50">
                  <c:v>58302270079.16658</c:v>
                </c:pt>
                <c:pt idx="51">
                  <c:v>60223973586.666656</c:v>
                </c:pt>
                <c:pt idx="52">
                  <c:v>60697065908.333397</c:v>
                </c:pt>
                <c:pt idx="53">
                  <c:v>62249292658.333397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2E8-46C3-99D8-D41A958677C8}"/>
            </c:ext>
          </c:extLst>
        </c:ser>
        <c:ser>
          <c:idx val="1"/>
          <c:order val="1"/>
          <c:tx>
            <c:strRef>
              <c:f>OrigLimits!$C$1</c:f>
              <c:strCache>
                <c:ptCount val="1"/>
                <c:pt idx="0">
                  <c:v>Bank Card</c:v>
                </c:pt>
              </c:strCache>
            </c:strRef>
          </c:tx>
          <c:spPr>
            <a:ln w="38100">
              <a:solidFill>
                <a:srgbClr val="6D2077"/>
              </a:solidFill>
            </a:ln>
          </c:spPr>
          <c:marker>
            <c:symbol val="none"/>
          </c:marker>
          <c:cat>
            <c:strRef>
              <c:f>OrigLimits!$F$2:$F$55</c:f>
              <c:strCache>
                <c:ptCount val="49"/>
                <c:pt idx="0">
                  <c:v>2018</c:v>
                </c:pt>
                <c:pt idx="12">
                  <c:v>2019</c:v>
                </c:pt>
                <c:pt idx="24">
                  <c:v>2020</c:v>
                </c:pt>
                <c:pt idx="36">
                  <c:v>2021</c:v>
                </c:pt>
                <c:pt idx="48">
                  <c:v>2022</c:v>
                </c:pt>
              </c:strCache>
            </c:strRef>
          </c:cat>
          <c:val>
            <c:numRef>
              <c:f>OrigLimits!$C$2:$C$55</c:f>
              <c:numCache>
                <c:formatCode>\$#,##0</c:formatCode>
                <c:ptCount val="54"/>
                <c:pt idx="0">
                  <c:v>32332797051.66555</c:v>
                </c:pt>
                <c:pt idx="1">
                  <c:v>31798699013.332401</c:v>
                </c:pt>
                <c:pt idx="2">
                  <c:v>31689699904.16547</c:v>
                </c:pt>
                <c:pt idx="3">
                  <c:v>31984495017.49884</c:v>
                </c:pt>
                <c:pt idx="4">
                  <c:v>32204230631.665501</c:v>
                </c:pt>
                <c:pt idx="5">
                  <c:v>32099798913.332111</c:v>
                </c:pt>
                <c:pt idx="6">
                  <c:v>32003624041.66552</c:v>
                </c:pt>
                <c:pt idx="7">
                  <c:v>32121216775.832169</c:v>
                </c:pt>
                <c:pt idx="8">
                  <c:v>32997591532.498821</c:v>
                </c:pt>
                <c:pt idx="9">
                  <c:v>33006304676.66547</c:v>
                </c:pt>
                <c:pt idx="10">
                  <c:v>32764067711.665531</c:v>
                </c:pt>
                <c:pt idx="11">
                  <c:v>32649710681.665482</c:v>
                </c:pt>
                <c:pt idx="12">
                  <c:v>32726397914.99876</c:v>
                </c:pt>
                <c:pt idx="13">
                  <c:v>32420160549.16547</c:v>
                </c:pt>
                <c:pt idx="14">
                  <c:v>32427693065.832191</c:v>
                </c:pt>
                <c:pt idx="15">
                  <c:v>32771352638.332211</c:v>
                </c:pt>
                <c:pt idx="16">
                  <c:v>33142847994.165489</c:v>
                </c:pt>
                <c:pt idx="17">
                  <c:v>33237530639.16563</c:v>
                </c:pt>
                <c:pt idx="18">
                  <c:v>33517377152.499001</c:v>
                </c:pt>
                <c:pt idx="19">
                  <c:v>33130939459.165569</c:v>
                </c:pt>
                <c:pt idx="20">
                  <c:v>33187551952.499081</c:v>
                </c:pt>
                <c:pt idx="21">
                  <c:v>33393833492.49892</c:v>
                </c:pt>
                <c:pt idx="22">
                  <c:v>33333960118.332512</c:v>
                </c:pt>
                <c:pt idx="23">
                  <c:v>33477310669.165791</c:v>
                </c:pt>
                <c:pt idx="24">
                  <c:v>33593043903.332352</c:v>
                </c:pt>
                <c:pt idx="25">
                  <c:v>33793360307.499191</c:v>
                </c:pt>
                <c:pt idx="26">
                  <c:v>32990146120.832371</c:v>
                </c:pt>
                <c:pt idx="27">
                  <c:v>31026475409.999001</c:v>
                </c:pt>
                <c:pt idx="28">
                  <c:v>27821446431.665588</c:v>
                </c:pt>
                <c:pt idx="29">
                  <c:v>24121023440.832161</c:v>
                </c:pt>
                <c:pt idx="30">
                  <c:v>21681089606.665611</c:v>
                </c:pt>
                <c:pt idx="31">
                  <c:v>18755410727.498791</c:v>
                </c:pt>
                <c:pt idx="32">
                  <c:v>16436877199.16543</c:v>
                </c:pt>
                <c:pt idx="33">
                  <c:v>15614452423.332041</c:v>
                </c:pt>
                <c:pt idx="34">
                  <c:v>16610917205.831989</c:v>
                </c:pt>
                <c:pt idx="35">
                  <c:v>18617740940.832218</c:v>
                </c:pt>
                <c:pt idx="36">
                  <c:v>19768314670.832588</c:v>
                </c:pt>
                <c:pt idx="37">
                  <c:v>20462362947.49913</c:v>
                </c:pt>
                <c:pt idx="38">
                  <c:v>21331544656.665989</c:v>
                </c:pt>
                <c:pt idx="39">
                  <c:v>22385839400.832619</c:v>
                </c:pt>
                <c:pt idx="40">
                  <c:v>23753091379.99929</c:v>
                </c:pt>
                <c:pt idx="41">
                  <c:v>25090724424.999321</c:v>
                </c:pt>
                <c:pt idx="42">
                  <c:v>27180495321.665932</c:v>
                </c:pt>
                <c:pt idx="43">
                  <c:v>29420010509.99929</c:v>
                </c:pt>
                <c:pt idx="44">
                  <c:v>32002878014.99934</c:v>
                </c:pt>
                <c:pt idx="45">
                  <c:v>33103739176.666111</c:v>
                </c:pt>
                <c:pt idx="46">
                  <c:v>34122436982.499481</c:v>
                </c:pt>
                <c:pt idx="47">
                  <c:v>35885014594.1661</c:v>
                </c:pt>
                <c:pt idx="48">
                  <c:v>36067070905.832718</c:v>
                </c:pt>
                <c:pt idx="49">
                  <c:v>35618637714.166054</c:v>
                </c:pt>
                <c:pt idx="50">
                  <c:v>35945196004.166199</c:v>
                </c:pt>
                <c:pt idx="51">
                  <c:v>37630138074.999496</c:v>
                </c:pt>
                <c:pt idx="52">
                  <c:v>37939329901.666077</c:v>
                </c:pt>
                <c:pt idx="53">
                  <c:v>38544636314.99955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2E8-46C3-99D8-D41A958677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030001"/>
        <c:axId val="50030002"/>
      </c:lineChart>
      <c:catAx>
        <c:axId val="50030001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030002"/>
        <c:crosses val="autoZero"/>
        <c:auto val="1"/>
        <c:lblAlgn val="ctr"/>
        <c:lblOffset val="100"/>
        <c:noMultiLvlLbl val="0"/>
      </c:catAx>
      <c:valAx>
        <c:axId val="50030002"/>
        <c:scaling>
          <c:orientation val="minMax"/>
          <c:min val="10000000000"/>
        </c:scaling>
        <c:delete val="0"/>
        <c:axPos val="l"/>
        <c:majorGridlines>
          <c:spPr>
            <a:ln w="9525">
              <a:solidFill>
                <a:srgbClr val="EEECE1"/>
              </a:solidFill>
            </a:ln>
          </c:spPr>
        </c:majorGridlines>
        <c:numFmt formatCode="\$#,##0\ &quot;B&quot;" sourceLinked="0"/>
        <c:majorTickMark val="out"/>
        <c:minorTickMark val="none"/>
        <c:tickLblPos val="nextTo"/>
        <c:txPr>
          <a:bodyPr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030001"/>
        <c:crosses val="autoZero"/>
        <c:crossBetween val="between"/>
        <c:majorUnit val="10000000000"/>
        <c:dispUnits>
          <c:builtInUnit val="billions"/>
        </c:dispUnits>
      </c:valAx>
      <c:spPr>
        <a:solidFill>
          <a:srgbClr val="F2F2F2"/>
        </a:solidFill>
      </c:spPr>
    </c:plotArea>
    <c:legend>
      <c:legendPos val="l"/>
      <c:layout>
        <c:manualLayout>
          <c:xMode val="edge"/>
          <c:yMode val="edge"/>
          <c:x val="0.05"/>
          <c:y val="0.25"/>
          <c:w val="0.2"/>
          <c:h val="0.1"/>
        </c:manualLayout>
      </c:layout>
      <c:overlay val="1"/>
    </c:legend>
    <c:plotVisOnly val="1"/>
    <c:dispBlanksAs val="gap"/>
    <c:showDLblsOverMax val="0"/>
  </c:chart>
  <c:spPr>
    <a:solidFill>
      <a:srgbClr val="DFE0E2"/>
    </a:solidFill>
  </c:sp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OrigLimits!$E$1</c:f>
              <c:strCache>
                <c:ptCount val="1"/>
                <c:pt idx="0">
                  <c:v>Unsecured PL</c:v>
                </c:pt>
              </c:strCache>
            </c:strRef>
          </c:tx>
          <c:spPr>
            <a:ln w="38100">
              <a:solidFill>
                <a:srgbClr val="E63888"/>
              </a:solidFill>
            </a:ln>
          </c:spPr>
          <c:marker>
            <c:symbol val="none"/>
          </c:marker>
          <c:cat>
            <c:strRef>
              <c:f>OrigLimits!$F$2:$F$55</c:f>
              <c:strCache>
                <c:ptCount val="49"/>
                <c:pt idx="0">
                  <c:v>2018</c:v>
                </c:pt>
                <c:pt idx="12">
                  <c:v>2019</c:v>
                </c:pt>
                <c:pt idx="24">
                  <c:v>2020</c:v>
                </c:pt>
                <c:pt idx="36">
                  <c:v>2021</c:v>
                </c:pt>
                <c:pt idx="48">
                  <c:v>2022</c:v>
                </c:pt>
              </c:strCache>
            </c:strRef>
          </c:cat>
          <c:val>
            <c:numRef>
              <c:f>OrigLimits!$E$2:$E$55</c:f>
              <c:numCache>
                <c:formatCode>\$#,##0</c:formatCode>
                <c:ptCount val="54"/>
                <c:pt idx="0">
                  <c:v>5745544750.8334484</c:v>
                </c:pt>
                <c:pt idx="1">
                  <c:v>5420765534.1668539</c:v>
                </c:pt>
                <c:pt idx="2">
                  <c:v>5380650141.6667643</c:v>
                </c:pt>
                <c:pt idx="3">
                  <c:v>5374348615.0001736</c:v>
                </c:pt>
                <c:pt idx="4">
                  <c:v>5514634941.6667395</c:v>
                </c:pt>
                <c:pt idx="5">
                  <c:v>5693342707.4999981</c:v>
                </c:pt>
                <c:pt idx="6">
                  <c:v>5895530645.8333769</c:v>
                </c:pt>
                <c:pt idx="7">
                  <c:v>6150439712.5001354</c:v>
                </c:pt>
                <c:pt idx="8">
                  <c:v>6512763195.0000544</c:v>
                </c:pt>
                <c:pt idx="9">
                  <c:v>6679250793.3333721</c:v>
                </c:pt>
                <c:pt idx="10">
                  <c:v>6720165301.6668053</c:v>
                </c:pt>
                <c:pt idx="11">
                  <c:v>6538685440.8335781</c:v>
                </c:pt>
                <c:pt idx="12">
                  <c:v>6511494730.0000553</c:v>
                </c:pt>
                <c:pt idx="13">
                  <c:v>6286657327.5001383</c:v>
                </c:pt>
                <c:pt idx="14">
                  <c:v>6154140845.0001879</c:v>
                </c:pt>
                <c:pt idx="15">
                  <c:v>6160742723.3335352</c:v>
                </c:pt>
                <c:pt idx="16">
                  <c:v>6031357986.6668358</c:v>
                </c:pt>
                <c:pt idx="17">
                  <c:v>6324101239.1667614</c:v>
                </c:pt>
                <c:pt idx="18">
                  <c:v>6569295971.6667862</c:v>
                </c:pt>
                <c:pt idx="19">
                  <c:v>6833261477.5000391</c:v>
                </c:pt>
                <c:pt idx="20">
                  <c:v>7283967559.1667442</c:v>
                </c:pt>
                <c:pt idx="21">
                  <c:v>7539597305.00002</c:v>
                </c:pt>
                <c:pt idx="22">
                  <c:v>7670286105.0000534</c:v>
                </c:pt>
                <c:pt idx="23">
                  <c:v>7610091476.6666412</c:v>
                </c:pt>
                <c:pt idx="24">
                  <c:v>7466228035.8333817</c:v>
                </c:pt>
                <c:pt idx="25">
                  <c:v>7318568285.833395</c:v>
                </c:pt>
                <c:pt idx="26">
                  <c:v>6956745176.6667604</c:v>
                </c:pt>
                <c:pt idx="27">
                  <c:v>6781784835.8334646</c:v>
                </c:pt>
                <c:pt idx="28">
                  <c:v>6111159166.6667919</c:v>
                </c:pt>
                <c:pt idx="29">
                  <c:v>5487904157.5000134</c:v>
                </c:pt>
                <c:pt idx="30">
                  <c:v>4924616521.6667852</c:v>
                </c:pt>
                <c:pt idx="31">
                  <c:v>4633549604.1666431</c:v>
                </c:pt>
                <c:pt idx="32">
                  <c:v>4437069627.4999027</c:v>
                </c:pt>
                <c:pt idx="33">
                  <c:v>4328280892.4999094</c:v>
                </c:pt>
                <c:pt idx="34">
                  <c:v>4670029687.4999361</c:v>
                </c:pt>
                <c:pt idx="35">
                  <c:v>4951193176.6668186</c:v>
                </c:pt>
                <c:pt idx="36">
                  <c:v>5138062709.1666794</c:v>
                </c:pt>
                <c:pt idx="37">
                  <c:v>5142168905.0000095</c:v>
                </c:pt>
                <c:pt idx="38">
                  <c:v>5208202184.9999809</c:v>
                </c:pt>
                <c:pt idx="39">
                  <c:v>5250821330.00002</c:v>
                </c:pt>
                <c:pt idx="40">
                  <c:v>5620274739.9998903</c:v>
                </c:pt>
                <c:pt idx="41">
                  <c:v>5911580699.9999838</c:v>
                </c:pt>
                <c:pt idx="42">
                  <c:v>6578594773.3332624</c:v>
                </c:pt>
                <c:pt idx="43">
                  <c:v>7239594932.4998894</c:v>
                </c:pt>
                <c:pt idx="44">
                  <c:v>8041845832.4999752</c:v>
                </c:pt>
                <c:pt idx="45">
                  <c:v>8494107630.8332939</c:v>
                </c:pt>
                <c:pt idx="46">
                  <c:v>8822386046.666502</c:v>
                </c:pt>
                <c:pt idx="47">
                  <c:v>9249174980.8333035</c:v>
                </c:pt>
                <c:pt idx="48">
                  <c:v>9201423172.4999733</c:v>
                </c:pt>
                <c:pt idx="49">
                  <c:v>9443245523.3334122</c:v>
                </c:pt>
                <c:pt idx="50">
                  <c:v>9453391266.6666241</c:v>
                </c:pt>
                <c:pt idx="51">
                  <c:v>9662836118.3331699</c:v>
                </c:pt>
                <c:pt idx="52">
                  <c:v>9707709385.0000134</c:v>
                </c:pt>
                <c:pt idx="53">
                  <c:v>10163934903.333241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960-4C8C-996A-A0B817F8F30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040001"/>
        <c:axId val="50040002"/>
      </c:lineChart>
      <c:catAx>
        <c:axId val="50040001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040002"/>
        <c:crosses val="autoZero"/>
        <c:auto val="1"/>
        <c:lblAlgn val="ctr"/>
        <c:lblOffset val="100"/>
        <c:noMultiLvlLbl val="0"/>
      </c:catAx>
      <c:valAx>
        <c:axId val="50040002"/>
        <c:scaling>
          <c:orientation val="minMax"/>
          <c:min val="0"/>
        </c:scaling>
        <c:delete val="0"/>
        <c:axPos val="l"/>
        <c:majorGridlines>
          <c:spPr>
            <a:ln w="9525">
              <a:solidFill>
                <a:srgbClr val="EEECE1"/>
              </a:solidFill>
            </a:ln>
          </c:spPr>
        </c:majorGridlines>
        <c:numFmt formatCode="\$#,##0\ &quot;B&quot;" sourceLinked="0"/>
        <c:majorTickMark val="out"/>
        <c:minorTickMark val="none"/>
        <c:tickLblPos val="nextTo"/>
        <c:txPr>
          <a:bodyPr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040001"/>
        <c:crosses val="autoZero"/>
        <c:crossBetween val="between"/>
        <c:majorUnit val="2000000000"/>
        <c:dispUnits>
          <c:builtInUnit val="billions"/>
        </c:dispUnits>
      </c:valAx>
      <c:spPr>
        <a:solidFill>
          <a:srgbClr val="F2F2F2"/>
        </a:solidFill>
      </c:spPr>
    </c:plotArea>
    <c:legend>
      <c:legendPos val="l"/>
      <c:layout>
        <c:manualLayout>
          <c:xMode val="edge"/>
          <c:yMode val="edge"/>
          <c:x val="0.05"/>
          <c:y val="0.25"/>
          <c:w val="0.2"/>
          <c:h val="0.1"/>
        </c:manualLayout>
      </c:layout>
      <c:overlay val="1"/>
    </c:legend>
    <c:plotVisOnly val="1"/>
    <c:dispBlanksAs val="gap"/>
    <c:showDLblsOverMax val="0"/>
  </c:chart>
  <c:spPr>
    <a:solidFill>
      <a:srgbClr val="DFE0E2"/>
    </a:solidFill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'Delinquency Trends'!$B$2</c:f>
              <c:strCache>
                <c:ptCount val="1"/>
                <c:pt idx="0">
                  <c:v>%bals30</c:v>
                </c:pt>
              </c:strCache>
            </c:strRef>
          </c:tx>
          <c:spPr>
            <a:ln w="57150">
              <a:solidFill>
                <a:srgbClr val="1D4F91"/>
              </a:solidFill>
            </a:ln>
          </c:spPr>
          <c:marker>
            <c:symbol val="none"/>
          </c:marker>
          <c:cat>
            <c:strRef>
              <c:f>'Delinquency Trends'!$A$3:$A$56</c:f>
              <c:strCache>
                <c:ptCount val="54"/>
                <c:pt idx="0">
                  <c:v>Jan-18</c:v>
                </c:pt>
                <c:pt idx="1">
                  <c:v>Feb-18</c:v>
                </c:pt>
                <c:pt idx="2">
                  <c:v>Mar-18</c:v>
                </c:pt>
                <c:pt idx="3">
                  <c:v>Apr-18</c:v>
                </c:pt>
                <c:pt idx="4">
                  <c:v>May-18</c:v>
                </c:pt>
                <c:pt idx="5">
                  <c:v>Jun-18</c:v>
                </c:pt>
                <c:pt idx="6">
                  <c:v>Jul-18</c:v>
                </c:pt>
                <c:pt idx="7">
                  <c:v>Aug-18</c:v>
                </c:pt>
                <c:pt idx="8">
                  <c:v>Sep-18</c:v>
                </c:pt>
                <c:pt idx="9">
                  <c:v>Oct-18</c:v>
                </c:pt>
                <c:pt idx="10">
                  <c:v>Nov-18</c:v>
                </c:pt>
                <c:pt idx="11">
                  <c:v>Dec-18</c:v>
                </c:pt>
                <c:pt idx="12">
                  <c:v>Jan-19</c:v>
                </c:pt>
                <c:pt idx="13">
                  <c:v>Feb-19</c:v>
                </c:pt>
                <c:pt idx="14">
                  <c:v>Mar-19</c:v>
                </c:pt>
                <c:pt idx="15">
                  <c:v>Apr-19</c:v>
                </c:pt>
                <c:pt idx="16">
                  <c:v>May-19</c:v>
                </c:pt>
                <c:pt idx="17">
                  <c:v>Jun-19</c:v>
                </c:pt>
                <c:pt idx="18">
                  <c:v>Jul-19</c:v>
                </c:pt>
                <c:pt idx="19">
                  <c:v>Aug-19</c:v>
                </c:pt>
                <c:pt idx="20">
                  <c:v>Sep-19</c:v>
                </c:pt>
                <c:pt idx="21">
                  <c:v>Oct-19</c:v>
                </c:pt>
                <c:pt idx="22">
                  <c:v>Nov-19</c:v>
                </c:pt>
                <c:pt idx="23">
                  <c:v>Dec-19</c:v>
                </c:pt>
                <c:pt idx="24">
                  <c:v>Jan-20</c:v>
                </c:pt>
                <c:pt idx="25">
                  <c:v>Feb-20</c:v>
                </c:pt>
                <c:pt idx="26">
                  <c:v>Mar-20</c:v>
                </c:pt>
                <c:pt idx="27">
                  <c:v>Apr-20</c:v>
                </c:pt>
                <c:pt idx="28">
                  <c:v>May-20</c:v>
                </c:pt>
                <c:pt idx="29">
                  <c:v>Jun-20</c:v>
                </c:pt>
                <c:pt idx="30">
                  <c:v>Jul-20</c:v>
                </c:pt>
                <c:pt idx="31">
                  <c:v>Aug-20</c:v>
                </c:pt>
                <c:pt idx="32">
                  <c:v>Sep-20</c:v>
                </c:pt>
                <c:pt idx="33">
                  <c:v>Oct-20</c:v>
                </c:pt>
                <c:pt idx="34">
                  <c:v>Nov-20</c:v>
                </c:pt>
                <c:pt idx="35">
                  <c:v>Dec-20</c:v>
                </c:pt>
                <c:pt idx="36">
                  <c:v>Jan-21</c:v>
                </c:pt>
                <c:pt idx="37">
                  <c:v>Feb-21</c:v>
                </c:pt>
                <c:pt idx="38">
                  <c:v>Mar-21</c:v>
                </c:pt>
                <c:pt idx="39">
                  <c:v>Apr-21</c:v>
                </c:pt>
                <c:pt idx="40">
                  <c:v>May-21</c:v>
                </c:pt>
                <c:pt idx="41">
                  <c:v>Jun-21</c:v>
                </c:pt>
                <c:pt idx="42">
                  <c:v>Jul-21</c:v>
                </c:pt>
                <c:pt idx="43">
                  <c:v>Aug-21</c:v>
                </c:pt>
                <c:pt idx="44">
                  <c:v>Sep-21</c:v>
                </c:pt>
                <c:pt idx="45">
                  <c:v>Oct-21</c:v>
                </c:pt>
                <c:pt idx="46">
                  <c:v>Nov-21</c:v>
                </c:pt>
                <c:pt idx="47">
                  <c:v>Dec-21</c:v>
                </c:pt>
                <c:pt idx="48">
                  <c:v>Jan-22</c:v>
                </c:pt>
                <c:pt idx="49">
                  <c:v>Feb-22</c:v>
                </c:pt>
                <c:pt idx="50">
                  <c:v>Mar-22</c:v>
                </c:pt>
                <c:pt idx="51">
                  <c:v>Apr-22</c:v>
                </c:pt>
                <c:pt idx="52">
                  <c:v>May-22</c:v>
                </c:pt>
                <c:pt idx="53">
                  <c:v>Jun-22</c:v>
                </c:pt>
              </c:strCache>
            </c:strRef>
          </c:cat>
          <c:val>
            <c:numRef>
              <c:f>'Delinquency Trends'!$B$3:$B$56</c:f>
              <c:numCache>
                <c:formatCode>0.00%</c:formatCode>
                <c:ptCount val="54"/>
                <c:pt idx="0">
                  <c:v>3.3508105693134317E-2</c:v>
                </c:pt>
                <c:pt idx="1">
                  <c:v>3.1949857340912442E-2</c:v>
                </c:pt>
                <c:pt idx="2">
                  <c:v>2.4407379099467861E-2</c:v>
                </c:pt>
                <c:pt idx="3">
                  <c:v>2.5342716775537399E-2</c:v>
                </c:pt>
                <c:pt idx="4">
                  <c:v>2.709732559791149E-2</c:v>
                </c:pt>
                <c:pt idx="5">
                  <c:v>2.7945097240349211E-2</c:v>
                </c:pt>
                <c:pt idx="6">
                  <c:v>2.793217433246753E-2</c:v>
                </c:pt>
                <c:pt idx="7">
                  <c:v>2.991592866416912E-2</c:v>
                </c:pt>
                <c:pt idx="8">
                  <c:v>2.9216752609752941E-2</c:v>
                </c:pt>
                <c:pt idx="9">
                  <c:v>3.016324864213683E-2</c:v>
                </c:pt>
                <c:pt idx="10">
                  <c:v>2.9976661797395832E-2</c:v>
                </c:pt>
                <c:pt idx="11">
                  <c:v>2.963557059966836E-2</c:v>
                </c:pt>
                <c:pt idx="12">
                  <c:v>3.169324793120841E-2</c:v>
                </c:pt>
                <c:pt idx="13">
                  <c:v>2.9225746980579739E-2</c:v>
                </c:pt>
                <c:pt idx="14">
                  <c:v>2.512613818541137E-2</c:v>
                </c:pt>
                <c:pt idx="15">
                  <c:v>2.3921154945349379E-2</c:v>
                </c:pt>
                <c:pt idx="16">
                  <c:v>2.5780914781945559E-2</c:v>
                </c:pt>
                <c:pt idx="17">
                  <c:v>2.6573727520476601E-2</c:v>
                </c:pt>
                <c:pt idx="18">
                  <c:v>2.7385578998153151E-2</c:v>
                </c:pt>
                <c:pt idx="19">
                  <c:v>2.891077044614496E-2</c:v>
                </c:pt>
                <c:pt idx="20">
                  <c:v>2.8146202771914229E-2</c:v>
                </c:pt>
                <c:pt idx="21">
                  <c:v>2.869920520394326E-2</c:v>
                </c:pt>
                <c:pt idx="22">
                  <c:v>2.931743176697698E-2</c:v>
                </c:pt>
                <c:pt idx="23">
                  <c:v>2.9113769874662469E-2</c:v>
                </c:pt>
                <c:pt idx="24">
                  <c:v>2.9964198476522669E-2</c:v>
                </c:pt>
                <c:pt idx="25">
                  <c:v>2.774991446505953E-2</c:v>
                </c:pt>
                <c:pt idx="26">
                  <c:v>2.4480167105116239E-2</c:v>
                </c:pt>
                <c:pt idx="27">
                  <c:v>2.4786446795539999E-2</c:v>
                </c:pt>
                <c:pt idx="28">
                  <c:v>1.96076074365053E-2</c:v>
                </c:pt>
                <c:pt idx="29">
                  <c:v>1.763363059704667E-2</c:v>
                </c:pt>
                <c:pt idx="30">
                  <c:v>1.6761748544404941E-2</c:v>
                </c:pt>
                <c:pt idx="31">
                  <c:v>1.8094028673582271E-2</c:v>
                </c:pt>
                <c:pt idx="32">
                  <c:v>1.9402598321506471E-2</c:v>
                </c:pt>
                <c:pt idx="33">
                  <c:v>1.977133959622214E-2</c:v>
                </c:pt>
                <c:pt idx="34">
                  <c:v>2.0189332811142938E-2</c:v>
                </c:pt>
                <c:pt idx="35">
                  <c:v>2.117726759604515E-2</c:v>
                </c:pt>
                <c:pt idx="36">
                  <c:v>2.252979400572102E-2</c:v>
                </c:pt>
                <c:pt idx="37">
                  <c:v>1.9860605646977801E-2</c:v>
                </c:pt>
                <c:pt idx="38">
                  <c:v>1.8327424410583021E-2</c:v>
                </c:pt>
                <c:pt idx="39">
                  <c:v>1.392165694072958E-2</c:v>
                </c:pt>
                <c:pt idx="40">
                  <c:v>1.4039379534302459E-2</c:v>
                </c:pt>
                <c:pt idx="41">
                  <c:v>1.6139301015938658E-2</c:v>
                </c:pt>
                <c:pt idx="42">
                  <c:v>1.6852935882554428E-2</c:v>
                </c:pt>
                <c:pt idx="43">
                  <c:v>1.8029321781855661E-2</c:v>
                </c:pt>
                <c:pt idx="44">
                  <c:v>1.8927290688670498E-2</c:v>
                </c:pt>
                <c:pt idx="45">
                  <c:v>1.945381556890843E-2</c:v>
                </c:pt>
                <c:pt idx="46">
                  <c:v>2.029082876218493E-2</c:v>
                </c:pt>
                <c:pt idx="47">
                  <c:v>2.1228264055312859E-2</c:v>
                </c:pt>
                <c:pt idx="48">
                  <c:v>2.2963389633794639E-2</c:v>
                </c:pt>
                <c:pt idx="49">
                  <c:v>2.2815248013443042E-2</c:v>
                </c:pt>
                <c:pt idx="50">
                  <c:v>1.8368193402634882E-2</c:v>
                </c:pt>
                <c:pt idx="51">
                  <c:v>2.0713903112236341E-2</c:v>
                </c:pt>
                <c:pt idx="52">
                  <c:v>2.0711116594444131E-2</c:v>
                </c:pt>
                <c:pt idx="53">
                  <c:v>2.291448987066742E-2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715-4C4C-9CB7-F0BAFAB65B24}"/>
            </c:ext>
          </c:extLst>
        </c:ser>
        <c:ser>
          <c:idx val="1"/>
          <c:order val="1"/>
          <c:tx>
            <c:strRef>
              <c:f>'Delinquency Trends'!$C$2</c:f>
              <c:strCache>
                <c:ptCount val="1"/>
                <c:pt idx="0">
                  <c:v>%bals60</c:v>
                </c:pt>
              </c:strCache>
            </c:strRef>
          </c:tx>
          <c:spPr>
            <a:ln w="57150">
              <a:solidFill>
                <a:srgbClr val="6D2077"/>
              </a:solidFill>
            </a:ln>
          </c:spPr>
          <c:marker>
            <c:symbol val="none"/>
          </c:marker>
          <c:cat>
            <c:strRef>
              <c:f>'Delinquency Trends'!$A$3:$A$56</c:f>
              <c:strCache>
                <c:ptCount val="54"/>
                <c:pt idx="0">
                  <c:v>Jan-18</c:v>
                </c:pt>
                <c:pt idx="1">
                  <c:v>Feb-18</c:v>
                </c:pt>
                <c:pt idx="2">
                  <c:v>Mar-18</c:v>
                </c:pt>
                <c:pt idx="3">
                  <c:v>Apr-18</c:v>
                </c:pt>
                <c:pt idx="4">
                  <c:v>May-18</c:v>
                </c:pt>
                <c:pt idx="5">
                  <c:v>Jun-18</c:v>
                </c:pt>
                <c:pt idx="6">
                  <c:v>Jul-18</c:v>
                </c:pt>
                <c:pt idx="7">
                  <c:v>Aug-18</c:v>
                </c:pt>
                <c:pt idx="8">
                  <c:v>Sep-18</c:v>
                </c:pt>
                <c:pt idx="9">
                  <c:v>Oct-18</c:v>
                </c:pt>
                <c:pt idx="10">
                  <c:v>Nov-18</c:v>
                </c:pt>
                <c:pt idx="11">
                  <c:v>Dec-18</c:v>
                </c:pt>
                <c:pt idx="12">
                  <c:v>Jan-19</c:v>
                </c:pt>
                <c:pt idx="13">
                  <c:v>Feb-19</c:v>
                </c:pt>
                <c:pt idx="14">
                  <c:v>Mar-19</c:v>
                </c:pt>
                <c:pt idx="15">
                  <c:v>Apr-19</c:v>
                </c:pt>
                <c:pt idx="16">
                  <c:v>May-19</c:v>
                </c:pt>
                <c:pt idx="17">
                  <c:v>Jun-19</c:v>
                </c:pt>
                <c:pt idx="18">
                  <c:v>Jul-19</c:v>
                </c:pt>
                <c:pt idx="19">
                  <c:v>Aug-19</c:v>
                </c:pt>
                <c:pt idx="20">
                  <c:v>Sep-19</c:v>
                </c:pt>
                <c:pt idx="21">
                  <c:v>Oct-19</c:v>
                </c:pt>
                <c:pt idx="22">
                  <c:v>Nov-19</c:v>
                </c:pt>
                <c:pt idx="23">
                  <c:v>Dec-19</c:v>
                </c:pt>
                <c:pt idx="24">
                  <c:v>Jan-20</c:v>
                </c:pt>
                <c:pt idx="25">
                  <c:v>Feb-20</c:v>
                </c:pt>
                <c:pt idx="26">
                  <c:v>Mar-20</c:v>
                </c:pt>
                <c:pt idx="27">
                  <c:v>Apr-20</c:v>
                </c:pt>
                <c:pt idx="28">
                  <c:v>May-20</c:v>
                </c:pt>
                <c:pt idx="29">
                  <c:v>Jun-20</c:v>
                </c:pt>
                <c:pt idx="30">
                  <c:v>Jul-20</c:v>
                </c:pt>
                <c:pt idx="31">
                  <c:v>Aug-20</c:v>
                </c:pt>
                <c:pt idx="32">
                  <c:v>Sep-20</c:v>
                </c:pt>
                <c:pt idx="33">
                  <c:v>Oct-20</c:v>
                </c:pt>
                <c:pt idx="34">
                  <c:v>Nov-20</c:v>
                </c:pt>
                <c:pt idx="35">
                  <c:v>Dec-20</c:v>
                </c:pt>
                <c:pt idx="36">
                  <c:v>Jan-21</c:v>
                </c:pt>
                <c:pt idx="37">
                  <c:v>Feb-21</c:v>
                </c:pt>
                <c:pt idx="38">
                  <c:v>Mar-21</c:v>
                </c:pt>
                <c:pt idx="39">
                  <c:v>Apr-21</c:v>
                </c:pt>
                <c:pt idx="40">
                  <c:v>May-21</c:v>
                </c:pt>
                <c:pt idx="41">
                  <c:v>Jun-21</c:v>
                </c:pt>
                <c:pt idx="42">
                  <c:v>Jul-21</c:v>
                </c:pt>
                <c:pt idx="43">
                  <c:v>Aug-21</c:v>
                </c:pt>
                <c:pt idx="44">
                  <c:v>Sep-21</c:v>
                </c:pt>
                <c:pt idx="45">
                  <c:v>Oct-21</c:v>
                </c:pt>
                <c:pt idx="46">
                  <c:v>Nov-21</c:v>
                </c:pt>
                <c:pt idx="47">
                  <c:v>Dec-21</c:v>
                </c:pt>
                <c:pt idx="48">
                  <c:v>Jan-22</c:v>
                </c:pt>
                <c:pt idx="49">
                  <c:v>Feb-22</c:v>
                </c:pt>
                <c:pt idx="50">
                  <c:v>Mar-22</c:v>
                </c:pt>
                <c:pt idx="51">
                  <c:v>Apr-22</c:v>
                </c:pt>
                <c:pt idx="52">
                  <c:v>May-22</c:v>
                </c:pt>
                <c:pt idx="53">
                  <c:v>Jun-22</c:v>
                </c:pt>
              </c:strCache>
            </c:strRef>
          </c:cat>
          <c:val>
            <c:numRef>
              <c:f>'Delinquency Trends'!$C$3:$C$56</c:f>
              <c:numCache>
                <c:formatCode>0.00%</c:formatCode>
                <c:ptCount val="54"/>
                <c:pt idx="0">
                  <c:v>1.024045967920899E-2</c:v>
                </c:pt>
                <c:pt idx="1">
                  <c:v>1.017583717990843E-2</c:v>
                </c:pt>
                <c:pt idx="2">
                  <c:v>8.4593567226489454E-3</c:v>
                </c:pt>
                <c:pt idx="3">
                  <c:v>6.5974460637160748E-3</c:v>
                </c:pt>
                <c:pt idx="4">
                  <c:v>7.1919112105964028E-3</c:v>
                </c:pt>
                <c:pt idx="5">
                  <c:v>8.1391554574830344E-3</c:v>
                </c:pt>
                <c:pt idx="6">
                  <c:v>8.3621564861282877E-3</c:v>
                </c:pt>
                <c:pt idx="7">
                  <c:v>8.940670149476972E-3</c:v>
                </c:pt>
                <c:pt idx="8">
                  <c:v>9.0958390113531889E-3</c:v>
                </c:pt>
                <c:pt idx="9">
                  <c:v>9.4918392636560069E-3</c:v>
                </c:pt>
                <c:pt idx="10">
                  <c:v>9.3185637717939484E-3</c:v>
                </c:pt>
                <c:pt idx="11">
                  <c:v>9.6835447556979596E-3</c:v>
                </c:pt>
                <c:pt idx="12">
                  <c:v>1.0016899201992399E-2</c:v>
                </c:pt>
                <c:pt idx="13">
                  <c:v>9.8924176831314929E-3</c:v>
                </c:pt>
                <c:pt idx="14">
                  <c:v>8.3702524233086432E-3</c:v>
                </c:pt>
                <c:pt idx="15">
                  <c:v>6.6145973763612033E-3</c:v>
                </c:pt>
                <c:pt idx="16">
                  <c:v>7.3357831569296509E-3</c:v>
                </c:pt>
                <c:pt idx="17">
                  <c:v>7.9181445740504862E-3</c:v>
                </c:pt>
                <c:pt idx="18">
                  <c:v>8.566492485102729E-3</c:v>
                </c:pt>
                <c:pt idx="19">
                  <c:v>8.88326993903823E-3</c:v>
                </c:pt>
                <c:pt idx="20">
                  <c:v>9.0855807278153716E-3</c:v>
                </c:pt>
                <c:pt idx="21">
                  <c:v>9.1321632850361965E-3</c:v>
                </c:pt>
                <c:pt idx="22">
                  <c:v>9.1764775911588534E-3</c:v>
                </c:pt>
                <c:pt idx="23">
                  <c:v>9.4855205892096332E-3</c:v>
                </c:pt>
                <c:pt idx="24">
                  <c:v>9.8023465746540708E-3</c:v>
                </c:pt>
                <c:pt idx="25">
                  <c:v>9.532789395862374E-3</c:v>
                </c:pt>
                <c:pt idx="26">
                  <c:v>8.2318840720877612E-3</c:v>
                </c:pt>
                <c:pt idx="27">
                  <c:v>7.8874350282091606E-3</c:v>
                </c:pt>
                <c:pt idx="28">
                  <c:v>6.8787743308567229E-3</c:v>
                </c:pt>
                <c:pt idx="29">
                  <c:v>5.7769170026840009E-3</c:v>
                </c:pt>
                <c:pt idx="30">
                  <c:v>5.1517672882653593E-3</c:v>
                </c:pt>
                <c:pt idx="31">
                  <c:v>5.2629549107003626E-3</c:v>
                </c:pt>
                <c:pt idx="32">
                  <c:v>6.0628073700246428E-3</c:v>
                </c:pt>
                <c:pt idx="33">
                  <c:v>6.3491623727104773E-3</c:v>
                </c:pt>
                <c:pt idx="34">
                  <c:v>6.4589901551819484E-3</c:v>
                </c:pt>
                <c:pt idx="35">
                  <c:v>7.1787603456241042E-3</c:v>
                </c:pt>
                <c:pt idx="36">
                  <c:v>7.4388053851852784E-3</c:v>
                </c:pt>
                <c:pt idx="37">
                  <c:v>7.000964468518083E-3</c:v>
                </c:pt>
                <c:pt idx="38">
                  <c:v>6.2784585475721766E-3</c:v>
                </c:pt>
                <c:pt idx="39">
                  <c:v>4.2151210379397716E-3</c:v>
                </c:pt>
                <c:pt idx="40">
                  <c:v>3.9279166423522582E-3</c:v>
                </c:pt>
                <c:pt idx="41">
                  <c:v>4.7174615272958286E-3</c:v>
                </c:pt>
                <c:pt idx="42">
                  <c:v>5.0442921015519194E-3</c:v>
                </c:pt>
                <c:pt idx="43">
                  <c:v>5.2427820565024916E-3</c:v>
                </c:pt>
                <c:pt idx="44">
                  <c:v>5.8371552600678953E-3</c:v>
                </c:pt>
                <c:pt idx="45">
                  <c:v>6.1908157817803858E-3</c:v>
                </c:pt>
                <c:pt idx="46">
                  <c:v>6.3986401888607254E-3</c:v>
                </c:pt>
                <c:pt idx="47">
                  <c:v>7.1618811497228853E-3</c:v>
                </c:pt>
                <c:pt idx="48">
                  <c:v>7.373142996962281E-3</c:v>
                </c:pt>
                <c:pt idx="49">
                  <c:v>7.7864725697524718E-3</c:v>
                </c:pt>
                <c:pt idx="50">
                  <c:v>6.9459624770236254E-3</c:v>
                </c:pt>
                <c:pt idx="51">
                  <c:v>5.8530156550067013E-3</c:v>
                </c:pt>
                <c:pt idx="52">
                  <c:v>6.5610477196435578E-3</c:v>
                </c:pt>
                <c:pt idx="53">
                  <c:v>7.3395199478420454E-3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715-4C4C-9CB7-F0BAFAB65B24}"/>
            </c:ext>
          </c:extLst>
        </c:ser>
        <c:ser>
          <c:idx val="2"/>
          <c:order val="2"/>
          <c:tx>
            <c:strRef>
              <c:f>'Delinquency Trends'!$D$2</c:f>
              <c:strCache>
                <c:ptCount val="1"/>
                <c:pt idx="0">
                  <c:v>%bals90</c:v>
                </c:pt>
              </c:strCache>
            </c:strRef>
          </c:tx>
          <c:spPr>
            <a:ln w="57150">
              <a:solidFill>
                <a:srgbClr val="E63888"/>
              </a:solidFill>
            </a:ln>
          </c:spPr>
          <c:marker>
            <c:symbol val="none"/>
          </c:marker>
          <c:cat>
            <c:strRef>
              <c:f>'Delinquency Trends'!$A$3:$A$56</c:f>
              <c:strCache>
                <c:ptCount val="54"/>
                <c:pt idx="0">
                  <c:v>Jan-18</c:v>
                </c:pt>
                <c:pt idx="1">
                  <c:v>Feb-18</c:v>
                </c:pt>
                <c:pt idx="2">
                  <c:v>Mar-18</c:v>
                </c:pt>
                <c:pt idx="3">
                  <c:v>Apr-18</c:v>
                </c:pt>
                <c:pt idx="4">
                  <c:v>May-18</c:v>
                </c:pt>
                <c:pt idx="5">
                  <c:v>Jun-18</c:v>
                </c:pt>
                <c:pt idx="6">
                  <c:v>Jul-18</c:v>
                </c:pt>
                <c:pt idx="7">
                  <c:v>Aug-18</c:v>
                </c:pt>
                <c:pt idx="8">
                  <c:v>Sep-18</c:v>
                </c:pt>
                <c:pt idx="9">
                  <c:v>Oct-18</c:v>
                </c:pt>
                <c:pt idx="10">
                  <c:v>Nov-18</c:v>
                </c:pt>
                <c:pt idx="11">
                  <c:v>Dec-18</c:v>
                </c:pt>
                <c:pt idx="12">
                  <c:v>Jan-19</c:v>
                </c:pt>
                <c:pt idx="13">
                  <c:v>Feb-19</c:v>
                </c:pt>
                <c:pt idx="14">
                  <c:v>Mar-19</c:v>
                </c:pt>
                <c:pt idx="15">
                  <c:v>Apr-19</c:v>
                </c:pt>
                <c:pt idx="16">
                  <c:v>May-19</c:v>
                </c:pt>
                <c:pt idx="17">
                  <c:v>Jun-19</c:v>
                </c:pt>
                <c:pt idx="18">
                  <c:v>Jul-19</c:v>
                </c:pt>
                <c:pt idx="19">
                  <c:v>Aug-19</c:v>
                </c:pt>
                <c:pt idx="20">
                  <c:v>Sep-19</c:v>
                </c:pt>
                <c:pt idx="21">
                  <c:v>Oct-19</c:v>
                </c:pt>
                <c:pt idx="22">
                  <c:v>Nov-19</c:v>
                </c:pt>
                <c:pt idx="23">
                  <c:v>Dec-19</c:v>
                </c:pt>
                <c:pt idx="24">
                  <c:v>Jan-20</c:v>
                </c:pt>
                <c:pt idx="25">
                  <c:v>Feb-20</c:v>
                </c:pt>
                <c:pt idx="26">
                  <c:v>Mar-20</c:v>
                </c:pt>
                <c:pt idx="27">
                  <c:v>Apr-20</c:v>
                </c:pt>
                <c:pt idx="28">
                  <c:v>May-20</c:v>
                </c:pt>
                <c:pt idx="29">
                  <c:v>Jun-20</c:v>
                </c:pt>
                <c:pt idx="30">
                  <c:v>Jul-20</c:v>
                </c:pt>
                <c:pt idx="31">
                  <c:v>Aug-20</c:v>
                </c:pt>
                <c:pt idx="32">
                  <c:v>Sep-20</c:v>
                </c:pt>
                <c:pt idx="33">
                  <c:v>Oct-20</c:v>
                </c:pt>
                <c:pt idx="34">
                  <c:v>Nov-20</c:v>
                </c:pt>
                <c:pt idx="35">
                  <c:v>Dec-20</c:v>
                </c:pt>
                <c:pt idx="36">
                  <c:v>Jan-21</c:v>
                </c:pt>
                <c:pt idx="37">
                  <c:v>Feb-21</c:v>
                </c:pt>
                <c:pt idx="38">
                  <c:v>Mar-21</c:v>
                </c:pt>
                <c:pt idx="39">
                  <c:v>Apr-21</c:v>
                </c:pt>
                <c:pt idx="40">
                  <c:v>May-21</c:v>
                </c:pt>
                <c:pt idx="41">
                  <c:v>Jun-21</c:v>
                </c:pt>
                <c:pt idx="42">
                  <c:v>Jul-21</c:v>
                </c:pt>
                <c:pt idx="43">
                  <c:v>Aug-21</c:v>
                </c:pt>
                <c:pt idx="44">
                  <c:v>Sep-21</c:v>
                </c:pt>
                <c:pt idx="45">
                  <c:v>Oct-21</c:v>
                </c:pt>
                <c:pt idx="46">
                  <c:v>Nov-21</c:v>
                </c:pt>
                <c:pt idx="47">
                  <c:v>Dec-21</c:v>
                </c:pt>
                <c:pt idx="48">
                  <c:v>Jan-22</c:v>
                </c:pt>
                <c:pt idx="49">
                  <c:v>Feb-22</c:v>
                </c:pt>
                <c:pt idx="50">
                  <c:v>Mar-22</c:v>
                </c:pt>
                <c:pt idx="51">
                  <c:v>Apr-22</c:v>
                </c:pt>
                <c:pt idx="52">
                  <c:v>May-22</c:v>
                </c:pt>
                <c:pt idx="53">
                  <c:v>Jun-22</c:v>
                </c:pt>
              </c:strCache>
            </c:strRef>
          </c:cat>
          <c:val>
            <c:numRef>
              <c:f>'Delinquency Trends'!$D$3:$D$56</c:f>
              <c:numCache>
                <c:formatCode>0.00%</c:formatCode>
                <c:ptCount val="54"/>
                <c:pt idx="0">
                  <c:v>5.0626658762751879E-3</c:v>
                </c:pt>
                <c:pt idx="1">
                  <c:v>4.8686328471387701E-3</c:v>
                </c:pt>
                <c:pt idx="2">
                  <c:v>4.3335764510588409E-3</c:v>
                </c:pt>
                <c:pt idx="3">
                  <c:v>3.8649048992277749E-3</c:v>
                </c:pt>
                <c:pt idx="4">
                  <c:v>3.562380367734565E-3</c:v>
                </c:pt>
                <c:pt idx="5">
                  <c:v>3.6137968533771262E-3</c:v>
                </c:pt>
                <c:pt idx="6">
                  <c:v>4.2236101179083923E-3</c:v>
                </c:pt>
                <c:pt idx="7">
                  <c:v>4.0827705062459604E-3</c:v>
                </c:pt>
                <c:pt idx="8">
                  <c:v>4.1876168274693846E-3</c:v>
                </c:pt>
                <c:pt idx="9">
                  <c:v>4.4029481623968844E-3</c:v>
                </c:pt>
                <c:pt idx="10">
                  <c:v>4.4686333060676387E-3</c:v>
                </c:pt>
                <c:pt idx="11">
                  <c:v>4.608294902624736E-3</c:v>
                </c:pt>
                <c:pt idx="12">
                  <c:v>4.930626877899769E-3</c:v>
                </c:pt>
                <c:pt idx="13">
                  <c:v>4.8096135108188151E-3</c:v>
                </c:pt>
                <c:pt idx="14">
                  <c:v>4.4574522437020843E-3</c:v>
                </c:pt>
                <c:pt idx="15">
                  <c:v>4.0139195062381013E-3</c:v>
                </c:pt>
                <c:pt idx="16">
                  <c:v>3.6946931832945698E-3</c:v>
                </c:pt>
                <c:pt idx="17">
                  <c:v>3.7666861050597101E-3</c:v>
                </c:pt>
                <c:pt idx="18">
                  <c:v>3.9928987549525102E-3</c:v>
                </c:pt>
                <c:pt idx="19">
                  <c:v>4.2312429072136051E-3</c:v>
                </c:pt>
                <c:pt idx="20">
                  <c:v>4.3329097046331793E-3</c:v>
                </c:pt>
                <c:pt idx="21">
                  <c:v>4.6123863508559359E-3</c:v>
                </c:pt>
                <c:pt idx="22">
                  <c:v>4.5106486187532716E-3</c:v>
                </c:pt>
                <c:pt idx="23">
                  <c:v>4.7541269941012839E-3</c:v>
                </c:pt>
                <c:pt idx="24">
                  <c:v>5.1172549278575867E-3</c:v>
                </c:pt>
                <c:pt idx="25">
                  <c:v>5.0466714725069346E-3</c:v>
                </c:pt>
                <c:pt idx="26">
                  <c:v>4.7548613447853886E-3</c:v>
                </c:pt>
                <c:pt idx="27">
                  <c:v>4.7195536201171378E-3</c:v>
                </c:pt>
                <c:pt idx="28">
                  <c:v>6.9844977640630386E-3</c:v>
                </c:pt>
                <c:pt idx="29">
                  <c:v>7.117585103738203E-3</c:v>
                </c:pt>
                <c:pt idx="30">
                  <c:v>6.8796955962946629E-3</c:v>
                </c:pt>
                <c:pt idx="31">
                  <c:v>6.391176718385674E-3</c:v>
                </c:pt>
                <c:pt idx="32">
                  <c:v>6.3359758842376664E-3</c:v>
                </c:pt>
                <c:pt idx="33">
                  <c:v>6.411876964888462E-3</c:v>
                </c:pt>
                <c:pt idx="34">
                  <c:v>6.4593039502826438E-3</c:v>
                </c:pt>
                <c:pt idx="35">
                  <c:v>6.7508025061365322E-3</c:v>
                </c:pt>
                <c:pt idx="36">
                  <c:v>7.0569665814102589E-3</c:v>
                </c:pt>
                <c:pt idx="37">
                  <c:v>7.2281117660050994E-3</c:v>
                </c:pt>
                <c:pt idx="38">
                  <c:v>7.1606240794007282E-3</c:v>
                </c:pt>
                <c:pt idx="39">
                  <c:v>6.4387180454711689E-3</c:v>
                </c:pt>
                <c:pt idx="40">
                  <c:v>6.030589298799972E-3</c:v>
                </c:pt>
                <c:pt idx="41">
                  <c:v>5.8710382210511586E-3</c:v>
                </c:pt>
                <c:pt idx="42">
                  <c:v>5.9492352368745614E-3</c:v>
                </c:pt>
                <c:pt idx="43">
                  <c:v>6.038787083094241E-3</c:v>
                </c:pt>
                <c:pt idx="44">
                  <c:v>6.2809709545918763E-3</c:v>
                </c:pt>
                <c:pt idx="45">
                  <c:v>6.3823316812647813E-3</c:v>
                </c:pt>
                <c:pt idx="46">
                  <c:v>6.6130059360002954E-3</c:v>
                </c:pt>
                <c:pt idx="47">
                  <c:v>7.0227507981029313E-3</c:v>
                </c:pt>
                <c:pt idx="48">
                  <c:v>7.4197338832141307E-3</c:v>
                </c:pt>
                <c:pt idx="49">
                  <c:v>7.6838129069479646E-3</c:v>
                </c:pt>
                <c:pt idx="50">
                  <c:v>7.6091180525462206E-3</c:v>
                </c:pt>
                <c:pt idx="51">
                  <c:v>7.1152806678911173E-3</c:v>
                </c:pt>
                <c:pt idx="52">
                  <c:v>6.8194133871566946E-3</c:v>
                </c:pt>
                <c:pt idx="53">
                  <c:v>7.0565653824864634E-3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715-4C4C-9CB7-F0BAFAB65B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050001"/>
        <c:axId val="50050002"/>
      </c:lineChart>
      <c:catAx>
        <c:axId val="50050001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-2700000"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050002"/>
        <c:crosses val="autoZero"/>
        <c:auto val="1"/>
        <c:lblAlgn val="ctr"/>
        <c:lblOffset val="100"/>
        <c:noMultiLvlLbl val="0"/>
      </c:catAx>
      <c:valAx>
        <c:axId val="50050002"/>
        <c:scaling>
          <c:orientation val="minMax"/>
        </c:scaling>
        <c:delete val="0"/>
        <c:axPos val="l"/>
        <c:majorGridlines>
          <c:spPr>
            <a:ln w="9525">
              <a:solidFill>
                <a:srgbClr val="9EA0A1"/>
              </a:solidFill>
            </a:ln>
          </c:spPr>
        </c:majorGridlines>
        <c:numFmt formatCode="0.00%" sourceLinked="1"/>
        <c:majorTickMark val="out"/>
        <c:minorTickMark val="none"/>
        <c:tickLblPos val="nextTo"/>
        <c:txPr>
          <a:bodyPr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050001"/>
        <c:crosses val="autoZero"/>
        <c:crossBetween val="between"/>
        <c:majorUnit val="0.01"/>
      </c:valAx>
      <c:spPr>
        <a:solidFill>
          <a:srgbClr val="F2F2F2"/>
        </a:solidFill>
      </c:spPr>
    </c:plotArea>
    <c:plotVisOnly val="1"/>
    <c:dispBlanksAs val="gap"/>
    <c:showDLblsOverMax val="0"/>
  </c:chart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'Delinquency Trends'!$E$2</c:f>
              <c:strCache>
                <c:ptCount val="1"/>
                <c:pt idx="0">
                  <c:v>%bals30</c:v>
                </c:pt>
              </c:strCache>
            </c:strRef>
          </c:tx>
          <c:spPr>
            <a:ln w="57150">
              <a:solidFill>
                <a:srgbClr val="1D4F91"/>
              </a:solidFill>
            </a:ln>
          </c:spPr>
          <c:marker>
            <c:symbol val="none"/>
          </c:marker>
          <c:cat>
            <c:strRef>
              <c:f>'Delinquency Trends'!$A$3:$A$56</c:f>
              <c:strCache>
                <c:ptCount val="54"/>
                <c:pt idx="0">
                  <c:v>Jan-18</c:v>
                </c:pt>
                <c:pt idx="1">
                  <c:v>Feb-18</c:v>
                </c:pt>
                <c:pt idx="2">
                  <c:v>Mar-18</c:v>
                </c:pt>
                <c:pt idx="3">
                  <c:v>Apr-18</c:v>
                </c:pt>
                <c:pt idx="4">
                  <c:v>May-18</c:v>
                </c:pt>
                <c:pt idx="5">
                  <c:v>Jun-18</c:v>
                </c:pt>
                <c:pt idx="6">
                  <c:v>Jul-18</c:v>
                </c:pt>
                <c:pt idx="7">
                  <c:v>Aug-18</c:v>
                </c:pt>
                <c:pt idx="8">
                  <c:v>Sep-18</c:v>
                </c:pt>
                <c:pt idx="9">
                  <c:v>Oct-18</c:v>
                </c:pt>
                <c:pt idx="10">
                  <c:v>Nov-18</c:v>
                </c:pt>
                <c:pt idx="11">
                  <c:v>Dec-18</c:v>
                </c:pt>
                <c:pt idx="12">
                  <c:v>Jan-19</c:v>
                </c:pt>
                <c:pt idx="13">
                  <c:v>Feb-19</c:v>
                </c:pt>
                <c:pt idx="14">
                  <c:v>Mar-19</c:v>
                </c:pt>
                <c:pt idx="15">
                  <c:v>Apr-19</c:v>
                </c:pt>
                <c:pt idx="16">
                  <c:v>May-19</c:v>
                </c:pt>
                <c:pt idx="17">
                  <c:v>Jun-19</c:v>
                </c:pt>
                <c:pt idx="18">
                  <c:v>Jul-19</c:v>
                </c:pt>
                <c:pt idx="19">
                  <c:v>Aug-19</c:v>
                </c:pt>
                <c:pt idx="20">
                  <c:v>Sep-19</c:v>
                </c:pt>
                <c:pt idx="21">
                  <c:v>Oct-19</c:v>
                </c:pt>
                <c:pt idx="22">
                  <c:v>Nov-19</c:v>
                </c:pt>
                <c:pt idx="23">
                  <c:v>Dec-19</c:v>
                </c:pt>
                <c:pt idx="24">
                  <c:v>Jan-20</c:v>
                </c:pt>
                <c:pt idx="25">
                  <c:v>Feb-20</c:v>
                </c:pt>
                <c:pt idx="26">
                  <c:v>Mar-20</c:v>
                </c:pt>
                <c:pt idx="27">
                  <c:v>Apr-20</c:v>
                </c:pt>
                <c:pt idx="28">
                  <c:v>May-20</c:v>
                </c:pt>
                <c:pt idx="29">
                  <c:v>Jun-20</c:v>
                </c:pt>
                <c:pt idx="30">
                  <c:v>Jul-20</c:v>
                </c:pt>
                <c:pt idx="31">
                  <c:v>Aug-20</c:v>
                </c:pt>
                <c:pt idx="32">
                  <c:v>Sep-20</c:v>
                </c:pt>
                <c:pt idx="33">
                  <c:v>Oct-20</c:v>
                </c:pt>
                <c:pt idx="34">
                  <c:v>Nov-20</c:v>
                </c:pt>
                <c:pt idx="35">
                  <c:v>Dec-20</c:v>
                </c:pt>
                <c:pt idx="36">
                  <c:v>Jan-21</c:v>
                </c:pt>
                <c:pt idx="37">
                  <c:v>Feb-21</c:v>
                </c:pt>
                <c:pt idx="38">
                  <c:v>Mar-21</c:v>
                </c:pt>
                <c:pt idx="39">
                  <c:v>Apr-21</c:v>
                </c:pt>
                <c:pt idx="40">
                  <c:v>May-21</c:v>
                </c:pt>
                <c:pt idx="41">
                  <c:v>Jun-21</c:v>
                </c:pt>
                <c:pt idx="42">
                  <c:v>Jul-21</c:v>
                </c:pt>
                <c:pt idx="43">
                  <c:v>Aug-21</c:v>
                </c:pt>
                <c:pt idx="44">
                  <c:v>Sep-21</c:v>
                </c:pt>
                <c:pt idx="45">
                  <c:v>Oct-21</c:v>
                </c:pt>
                <c:pt idx="46">
                  <c:v>Nov-21</c:v>
                </c:pt>
                <c:pt idx="47">
                  <c:v>Dec-21</c:v>
                </c:pt>
                <c:pt idx="48">
                  <c:v>Jan-22</c:v>
                </c:pt>
                <c:pt idx="49">
                  <c:v>Feb-22</c:v>
                </c:pt>
                <c:pt idx="50">
                  <c:v>Mar-22</c:v>
                </c:pt>
                <c:pt idx="51">
                  <c:v>Apr-22</c:v>
                </c:pt>
                <c:pt idx="52">
                  <c:v>May-22</c:v>
                </c:pt>
                <c:pt idx="53">
                  <c:v>Jun-22</c:v>
                </c:pt>
              </c:strCache>
            </c:strRef>
          </c:cat>
          <c:val>
            <c:numRef>
              <c:f>'Delinquency Trends'!$E$3:$E$56</c:f>
              <c:numCache>
                <c:formatCode>0.00%</c:formatCode>
                <c:ptCount val="54"/>
                <c:pt idx="0">
                  <c:v>6.3255231733032246E-3</c:v>
                </c:pt>
                <c:pt idx="1">
                  <c:v>6.232718380467594E-3</c:v>
                </c:pt>
                <c:pt idx="2">
                  <c:v>5.7773676892564838E-3</c:v>
                </c:pt>
                <c:pt idx="3">
                  <c:v>5.1300092209047854E-3</c:v>
                </c:pt>
                <c:pt idx="4">
                  <c:v>5.1317459257428913E-3</c:v>
                </c:pt>
                <c:pt idx="5">
                  <c:v>5.5305818046093094E-3</c:v>
                </c:pt>
                <c:pt idx="6">
                  <c:v>5.8370704015253553E-3</c:v>
                </c:pt>
                <c:pt idx="7">
                  <c:v>5.9801115162702754E-3</c:v>
                </c:pt>
                <c:pt idx="8">
                  <c:v>6.1922203467511478E-3</c:v>
                </c:pt>
                <c:pt idx="9">
                  <c:v>6.5713424584636013E-3</c:v>
                </c:pt>
                <c:pt idx="10">
                  <c:v>6.4745287568519884E-3</c:v>
                </c:pt>
                <c:pt idx="11">
                  <c:v>6.3516132794325594E-3</c:v>
                </c:pt>
                <c:pt idx="12">
                  <c:v>6.3548582143594552E-3</c:v>
                </c:pt>
                <c:pt idx="13">
                  <c:v>6.272298634950841E-3</c:v>
                </c:pt>
                <c:pt idx="14">
                  <c:v>5.9379552032198879E-3</c:v>
                </c:pt>
                <c:pt idx="15">
                  <c:v>5.2687829650261411E-3</c:v>
                </c:pt>
                <c:pt idx="16">
                  <c:v>5.3105899813507282E-3</c:v>
                </c:pt>
                <c:pt idx="17">
                  <c:v>5.7696624102421884E-3</c:v>
                </c:pt>
                <c:pt idx="18">
                  <c:v>6.2228940243511032E-3</c:v>
                </c:pt>
                <c:pt idx="19">
                  <c:v>6.1615587221286374E-3</c:v>
                </c:pt>
                <c:pt idx="20">
                  <c:v>6.431894455896224E-3</c:v>
                </c:pt>
                <c:pt idx="21">
                  <c:v>6.7643456021059421E-3</c:v>
                </c:pt>
                <c:pt idx="22">
                  <c:v>6.542734143287582E-3</c:v>
                </c:pt>
                <c:pt idx="23">
                  <c:v>6.3737576172473659E-3</c:v>
                </c:pt>
                <c:pt idx="24">
                  <c:v>6.5257443994381796E-3</c:v>
                </c:pt>
                <c:pt idx="25">
                  <c:v>6.2168445925927032E-3</c:v>
                </c:pt>
                <c:pt idx="26">
                  <c:v>6.0676134470602936E-3</c:v>
                </c:pt>
                <c:pt idx="27">
                  <c:v>6.2103538906035831E-3</c:v>
                </c:pt>
                <c:pt idx="28">
                  <c:v>5.0740469149322476E-3</c:v>
                </c:pt>
                <c:pt idx="29">
                  <c:v>4.2357744577837704E-3</c:v>
                </c:pt>
                <c:pt idx="30">
                  <c:v>4.2655031827328431E-3</c:v>
                </c:pt>
                <c:pt idx="31">
                  <c:v>4.3101368850165583E-3</c:v>
                </c:pt>
                <c:pt idx="32">
                  <c:v>4.6099148074033591E-3</c:v>
                </c:pt>
                <c:pt idx="33">
                  <c:v>5.040326312458294E-3</c:v>
                </c:pt>
                <c:pt idx="34">
                  <c:v>4.9293059160978236E-3</c:v>
                </c:pt>
                <c:pt idx="35">
                  <c:v>4.8749478443674216E-3</c:v>
                </c:pt>
                <c:pt idx="36">
                  <c:v>4.6742344883754601E-3</c:v>
                </c:pt>
                <c:pt idx="37">
                  <c:v>4.1692588579930216E-3</c:v>
                </c:pt>
                <c:pt idx="38">
                  <c:v>4.0320896160251684E-3</c:v>
                </c:pt>
                <c:pt idx="39">
                  <c:v>3.0696135737745258E-3</c:v>
                </c:pt>
                <c:pt idx="40">
                  <c:v>2.9310780683030478E-3</c:v>
                </c:pt>
                <c:pt idx="41">
                  <c:v>3.3468485152634841E-3</c:v>
                </c:pt>
                <c:pt idx="42">
                  <c:v>3.6263133091188121E-3</c:v>
                </c:pt>
                <c:pt idx="43">
                  <c:v>3.7076818163971161E-3</c:v>
                </c:pt>
                <c:pt idx="44">
                  <c:v>3.9866102181187434E-3</c:v>
                </c:pt>
                <c:pt idx="45">
                  <c:v>4.2548803190376504E-3</c:v>
                </c:pt>
                <c:pt idx="46">
                  <c:v>4.2962350470170463E-3</c:v>
                </c:pt>
                <c:pt idx="47">
                  <c:v>4.3183480463786488E-3</c:v>
                </c:pt>
                <c:pt idx="48">
                  <c:v>4.5550524548133896E-3</c:v>
                </c:pt>
                <c:pt idx="49">
                  <c:v>4.8083517457768454E-3</c:v>
                </c:pt>
                <c:pt idx="50">
                  <c:v>4.5084928516051174E-3</c:v>
                </c:pt>
                <c:pt idx="51">
                  <c:v>3.987694196681108E-3</c:v>
                </c:pt>
                <c:pt idx="52">
                  <c:v>4.217247928658352E-3</c:v>
                </c:pt>
                <c:pt idx="53">
                  <c:v>4.6383537241085054E-3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C90-4944-AB4C-BEAC7E5ABF8A}"/>
            </c:ext>
          </c:extLst>
        </c:ser>
        <c:ser>
          <c:idx val="1"/>
          <c:order val="1"/>
          <c:tx>
            <c:strRef>
              <c:f>'Delinquency Trends'!$F$2</c:f>
              <c:strCache>
                <c:ptCount val="1"/>
                <c:pt idx="0">
                  <c:v>%bals60</c:v>
                </c:pt>
              </c:strCache>
            </c:strRef>
          </c:tx>
          <c:spPr>
            <a:ln w="57150">
              <a:solidFill>
                <a:srgbClr val="6D2077"/>
              </a:solidFill>
            </a:ln>
          </c:spPr>
          <c:marker>
            <c:symbol val="none"/>
          </c:marker>
          <c:cat>
            <c:strRef>
              <c:f>'Delinquency Trends'!$A$3:$A$56</c:f>
              <c:strCache>
                <c:ptCount val="54"/>
                <c:pt idx="0">
                  <c:v>Jan-18</c:v>
                </c:pt>
                <c:pt idx="1">
                  <c:v>Feb-18</c:v>
                </c:pt>
                <c:pt idx="2">
                  <c:v>Mar-18</c:v>
                </c:pt>
                <c:pt idx="3">
                  <c:v>Apr-18</c:v>
                </c:pt>
                <c:pt idx="4">
                  <c:v>May-18</c:v>
                </c:pt>
                <c:pt idx="5">
                  <c:v>Jun-18</c:v>
                </c:pt>
                <c:pt idx="6">
                  <c:v>Jul-18</c:v>
                </c:pt>
                <c:pt idx="7">
                  <c:v>Aug-18</c:v>
                </c:pt>
                <c:pt idx="8">
                  <c:v>Sep-18</c:v>
                </c:pt>
                <c:pt idx="9">
                  <c:v>Oct-18</c:v>
                </c:pt>
                <c:pt idx="10">
                  <c:v>Nov-18</c:v>
                </c:pt>
                <c:pt idx="11">
                  <c:v>Dec-18</c:v>
                </c:pt>
                <c:pt idx="12">
                  <c:v>Jan-19</c:v>
                </c:pt>
                <c:pt idx="13">
                  <c:v>Feb-19</c:v>
                </c:pt>
                <c:pt idx="14">
                  <c:v>Mar-19</c:v>
                </c:pt>
                <c:pt idx="15">
                  <c:v>Apr-19</c:v>
                </c:pt>
                <c:pt idx="16">
                  <c:v>May-19</c:v>
                </c:pt>
                <c:pt idx="17">
                  <c:v>Jun-19</c:v>
                </c:pt>
                <c:pt idx="18">
                  <c:v>Jul-19</c:v>
                </c:pt>
                <c:pt idx="19">
                  <c:v>Aug-19</c:v>
                </c:pt>
                <c:pt idx="20">
                  <c:v>Sep-19</c:v>
                </c:pt>
                <c:pt idx="21">
                  <c:v>Oct-19</c:v>
                </c:pt>
                <c:pt idx="22">
                  <c:v>Nov-19</c:v>
                </c:pt>
                <c:pt idx="23">
                  <c:v>Dec-19</c:v>
                </c:pt>
                <c:pt idx="24">
                  <c:v>Jan-20</c:v>
                </c:pt>
                <c:pt idx="25">
                  <c:v>Feb-20</c:v>
                </c:pt>
                <c:pt idx="26">
                  <c:v>Mar-20</c:v>
                </c:pt>
                <c:pt idx="27">
                  <c:v>Apr-20</c:v>
                </c:pt>
                <c:pt idx="28">
                  <c:v>May-20</c:v>
                </c:pt>
                <c:pt idx="29">
                  <c:v>Jun-20</c:v>
                </c:pt>
                <c:pt idx="30">
                  <c:v>Jul-20</c:v>
                </c:pt>
                <c:pt idx="31">
                  <c:v>Aug-20</c:v>
                </c:pt>
                <c:pt idx="32">
                  <c:v>Sep-20</c:v>
                </c:pt>
                <c:pt idx="33">
                  <c:v>Oct-20</c:v>
                </c:pt>
                <c:pt idx="34">
                  <c:v>Nov-20</c:v>
                </c:pt>
                <c:pt idx="35">
                  <c:v>Dec-20</c:v>
                </c:pt>
                <c:pt idx="36">
                  <c:v>Jan-21</c:v>
                </c:pt>
                <c:pt idx="37">
                  <c:v>Feb-21</c:v>
                </c:pt>
                <c:pt idx="38">
                  <c:v>Mar-21</c:v>
                </c:pt>
                <c:pt idx="39">
                  <c:v>Apr-21</c:v>
                </c:pt>
                <c:pt idx="40">
                  <c:v>May-21</c:v>
                </c:pt>
                <c:pt idx="41">
                  <c:v>Jun-21</c:v>
                </c:pt>
                <c:pt idx="42">
                  <c:v>Jul-21</c:v>
                </c:pt>
                <c:pt idx="43">
                  <c:v>Aug-21</c:v>
                </c:pt>
                <c:pt idx="44">
                  <c:v>Sep-21</c:v>
                </c:pt>
                <c:pt idx="45">
                  <c:v>Oct-21</c:v>
                </c:pt>
                <c:pt idx="46">
                  <c:v>Nov-21</c:v>
                </c:pt>
                <c:pt idx="47">
                  <c:v>Dec-21</c:v>
                </c:pt>
                <c:pt idx="48">
                  <c:v>Jan-22</c:v>
                </c:pt>
                <c:pt idx="49">
                  <c:v>Feb-22</c:v>
                </c:pt>
                <c:pt idx="50">
                  <c:v>Mar-22</c:v>
                </c:pt>
                <c:pt idx="51">
                  <c:v>Apr-22</c:v>
                </c:pt>
                <c:pt idx="52">
                  <c:v>May-22</c:v>
                </c:pt>
                <c:pt idx="53">
                  <c:v>Jun-22</c:v>
                </c:pt>
              </c:strCache>
            </c:strRef>
          </c:cat>
          <c:val>
            <c:numRef>
              <c:f>'Delinquency Trends'!$F$3:$F$56</c:f>
              <c:numCache>
                <c:formatCode>0.00%</c:formatCode>
                <c:ptCount val="54"/>
                <c:pt idx="0">
                  <c:v>2.651672782148055E-3</c:v>
                </c:pt>
                <c:pt idx="1">
                  <c:v>2.6327134809502428E-3</c:v>
                </c:pt>
                <c:pt idx="2">
                  <c:v>2.456411957384874E-3</c:v>
                </c:pt>
                <c:pt idx="3">
                  <c:v>2.2852962162103162E-3</c:v>
                </c:pt>
                <c:pt idx="4">
                  <c:v>2.1173864844592212E-3</c:v>
                </c:pt>
                <c:pt idx="5">
                  <c:v>2.1570364749325401E-3</c:v>
                </c:pt>
                <c:pt idx="6">
                  <c:v>2.331430642858086E-3</c:v>
                </c:pt>
                <c:pt idx="7">
                  <c:v>2.457608575510748E-3</c:v>
                </c:pt>
                <c:pt idx="8">
                  <c:v>2.5689836939025352E-3</c:v>
                </c:pt>
                <c:pt idx="9">
                  <c:v>2.6689578901590398E-3</c:v>
                </c:pt>
                <c:pt idx="10">
                  <c:v>2.7872330055999451E-3</c:v>
                </c:pt>
                <c:pt idx="11">
                  <c:v>2.7146473358310818E-3</c:v>
                </c:pt>
                <c:pt idx="12">
                  <c:v>2.7876505099524418E-3</c:v>
                </c:pt>
                <c:pt idx="13">
                  <c:v>2.7411390291545001E-3</c:v>
                </c:pt>
                <c:pt idx="14">
                  <c:v>2.5210467382287272E-3</c:v>
                </c:pt>
                <c:pt idx="15">
                  <c:v>2.3956084058601749E-3</c:v>
                </c:pt>
                <c:pt idx="16">
                  <c:v>2.207906750403596E-3</c:v>
                </c:pt>
                <c:pt idx="17">
                  <c:v>2.289853268077075E-3</c:v>
                </c:pt>
                <c:pt idx="18">
                  <c:v>2.497428692830028E-3</c:v>
                </c:pt>
                <c:pt idx="19">
                  <c:v>2.638323946857749E-3</c:v>
                </c:pt>
                <c:pt idx="20">
                  <c:v>2.7740324702575018E-3</c:v>
                </c:pt>
                <c:pt idx="21">
                  <c:v>2.7745813739910672E-3</c:v>
                </c:pt>
                <c:pt idx="22">
                  <c:v>3.0717800831720041E-3</c:v>
                </c:pt>
                <c:pt idx="23">
                  <c:v>3.141277444360518E-3</c:v>
                </c:pt>
                <c:pt idx="24">
                  <c:v>3.1550639019788701E-3</c:v>
                </c:pt>
                <c:pt idx="25">
                  <c:v>3.0732511687221699E-3</c:v>
                </c:pt>
                <c:pt idx="26">
                  <c:v>2.8630731056416862E-3</c:v>
                </c:pt>
                <c:pt idx="27">
                  <c:v>2.7841718966401421E-3</c:v>
                </c:pt>
                <c:pt idx="28">
                  <c:v>2.2862641783989979E-3</c:v>
                </c:pt>
                <c:pt idx="29">
                  <c:v>2.1055545732557722E-3</c:v>
                </c:pt>
                <c:pt idx="30">
                  <c:v>1.8784721025357841E-3</c:v>
                </c:pt>
                <c:pt idx="31">
                  <c:v>1.9217919484238819E-3</c:v>
                </c:pt>
                <c:pt idx="32">
                  <c:v>2.150300399003875E-3</c:v>
                </c:pt>
                <c:pt idx="33">
                  <c:v>2.2623597762960758E-3</c:v>
                </c:pt>
                <c:pt idx="34">
                  <c:v>2.3815186880620609E-3</c:v>
                </c:pt>
                <c:pt idx="35">
                  <c:v>2.3205322453447152E-3</c:v>
                </c:pt>
                <c:pt idx="36">
                  <c:v>2.3960266552614782E-3</c:v>
                </c:pt>
                <c:pt idx="37">
                  <c:v>2.2757457864041749E-3</c:v>
                </c:pt>
                <c:pt idx="38">
                  <c:v>1.8860747462446619E-3</c:v>
                </c:pt>
                <c:pt idx="39">
                  <c:v>1.748605510803337E-3</c:v>
                </c:pt>
                <c:pt idx="40">
                  <c:v>1.4193028134987049E-3</c:v>
                </c:pt>
                <c:pt idx="41">
                  <c:v>1.421776176005282E-3</c:v>
                </c:pt>
                <c:pt idx="42">
                  <c:v>1.6307384559614299E-3</c:v>
                </c:pt>
                <c:pt idx="43">
                  <c:v>1.7023319243005481E-3</c:v>
                </c:pt>
                <c:pt idx="44">
                  <c:v>1.829497066197475E-3</c:v>
                </c:pt>
                <c:pt idx="45">
                  <c:v>1.9067517688624469E-3</c:v>
                </c:pt>
                <c:pt idx="46">
                  <c:v>1.997015063918597E-3</c:v>
                </c:pt>
                <c:pt idx="47">
                  <c:v>2.021515046148815E-3</c:v>
                </c:pt>
                <c:pt idx="48">
                  <c:v>2.164509140085012E-3</c:v>
                </c:pt>
                <c:pt idx="49">
                  <c:v>2.2742863423004319E-3</c:v>
                </c:pt>
                <c:pt idx="50">
                  <c:v>2.1829026508179612E-3</c:v>
                </c:pt>
                <c:pt idx="51">
                  <c:v>2.0686330200275381E-3</c:v>
                </c:pt>
                <c:pt idx="52">
                  <c:v>1.927823770621871E-3</c:v>
                </c:pt>
                <c:pt idx="53">
                  <c:v>2.1333255677620632E-3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C90-4944-AB4C-BEAC7E5ABF8A}"/>
            </c:ext>
          </c:extLst>
        </c:ser>
        <c:ser>
          <c:idx val="2"/>
          <c:order val="2"/>
          <c:tx>
            <c:strRef>
              <c:f>'Delinquency Trends'!$G$2</c:f>
              <c:strCache>
                <c:ptCount val="1"/>
                <c:pt idx="0">
                  <c:v>%bals90</c:v>
                </c:pt>
              </c:strCache>
            </c:strRef>
          </c:tx>
          <c:spPr>
            <a:ln w="57150">
              <a:solidFill>
                <a:srgbClr val="E63888"/>
              </a:solidFill>
            </a:ln>
          </c:spPr>
          <c:marker>
            <c:symbol val="none"/>
          </c:marker>
          <c:cat>
            <c:strRef>
              <c:f>'Delinquency Trends'!$A$3:$A$56</c:f>
              <c:strCache>
                <c:ptCount val="54"/>
                <c:pt idx="0">
                  <c:v>Jan-18</c:v>
                </c:pt>
                <c:pt idx="1">
                  <c:v>Feb-18</c:v>
                </c:pt>
                <c:pt idx="2">
                  <c:v>Mar-18</c:v>
                </c:pt>
                <c:pt idx="3">
                  <c:v>Apr-18</c:v>
                </c:pt>
                <c:pt idx="4">
                  <c:v>May-18</c:v>
                </c:pt>
                <c:pt idx="5">
                  <c:v>Jun-18</c:v>
                </c:pt>
                <c:pt idx="6">
                  <c:v>Jul-18</c:v>
                </c:pt>
                <c:pt idx="7">
                  <c:v>Aug-18</c:v>
                </c:pt>
                <c:pt idx="8">
                  <c:v>Sep-18</c:v>
                </c:pt>
                <c:pt idx="9">
                  <c:v>Oct-18</c:v>
                </c:pt>
                <c:pt idx="10">
                  <c:v>Nov-18</c:v>
                </c:pt>
                <c:pt idx="11">
                  <c:v>Dec-18</c:v>
                </c:pt>
                <c:pt idx="12">
                  <c:v>Jan-19</c:v>
                </c:pt>
                <c:pt idx="13">
                  <c:v>Feb-19</c:v>
                </c:pt>
                <c:pt idx="14">
                  <c:v>Mar-19</c:v>
                </c:pt>
                <c:pt idx="15">
                  <c:v>Apr-19</c:v>
                </c:pt>
                <c:pt idx="16">
                  <c:v>May-19</c:v>
                </c:pt>
                <c:pt idx="17">
                  <c:v>Jun-19</c:v>
                </c:pt>
                <c:pt idx="18">
                  <c:v>Jul-19</c:v>
                </c:pt>
                <c:pt idx="19">
                  <c:v>Aug-19</c:v>
                </c:pt>
                <c:pt idx="20">
                  <c:v>Sep-19</c:v>
                </c:pt>
                <c:pt idx="21">
                  <c:v>Oct-19</c:v>
                </c:pt>
                <c:pt idx="22">
                  <c:v>Nov-19</c:v>
                </c:pt>
                <c:pt idx="23">
                  <c:v>Dec-19</c:v>
                </c:pt>
                <c:pt idx="24">
                  <c:v>Jan-20</c:v>
                </c:pt>
                <c:pt idx="25">
                  <c:v>Feb-20</c:v>
                </c:pt>
                <c:pt idx="26">
                  <c:v>Mar-20</c:v>
                </c:pt>
                <c:pt idx="27">
                  <c:v>Apr-20</c:v>
                </c:pt>
                <c:pt idx="28">
                  <c:v>May-20</c:v>
                </c:pt>
                <c:pt idx="29">
                  <c:v>Jun-20</c:v>
                </c:pt>
                <c:pt idx="30">
                  <c:v>Jul-20</c:v>
                </c:pt>
                <c:pt idx="31">
                  <c:v>Aug-20</c:v>
                </c:pt>
                <c:pt idx="32">
                  <c:v>Sep-20</c:v>
                </c:pt>
                <c:pt idx="33">
                  <c:v>Oct-20</c:v>
                </c:pt>
                <c:pt idx="34">
                  <c:v>Nov-20</c:v>
                </c:pt>
                <c:pt idx="35">
                  <c:v>Dec-20</c:v>
                </c:pt>
                <c:pt idx="36">
                  <c:v>Jan-21</c:v>
                </c:pt>
                <c:pt idx="37">
                  <c:v>Feb-21</c:v>
                </c:pt>
                <c:pt idx="38">
                  <c:v>Mar-21</c:v>
                </c:pt>
                <c:pt idx="39">
                  <c:v>Apr-21</c:v>
                </c:pt>
                <c:pt idx="40">
                  <c:v>May-21</c:v>
                </c:pt>
                <c:pt idx="41">
                  <c:v>Jun-21</c:v>
                </c:pt>
                <c:pt idx="42">
                  <c:v>Jul-21</c:v>
                </c:pt>
                <c:pt idx="43">
                  <c:v>Aug-21</c:v>
                </c:pt>
                <c:pt idx="44">
                  <c:v>Sep-21</c:v>
                </c:pt>
                <c:pt idx="45">
                  <c:v>Oct-21</c:v>
                </c:pt>
                <c:pt idx="46">
                  <c:v>Nov-21</c:v>
                </c:pt>
                <c:pt idx="47">
                  <c:v>Dec-21</c:v>
                </c:pt>
                <c:pt idx="48">
                  <c:v>Jan-22</c:v>
                </c:pt>
                <c:pt idx="49">
                  <c:v>Feb-22</c:v>
                </c:pt>
                <c:pt idx="50">
                  <c:v>Mar-22</c:v>
                </c:pt>
                <c:pt idx="51">
                  <c:v>Apr-22</c:v>
                </c:pt>
                <c:pt idx="52">
                  <c:v>May-22</c:v>
                </c:pt>
                <c:pt idx="53">
                  <c:v>Jun-22</c:v>
                </c:pt>
              </c:strCache>
            </c:strRef>
          </c:cat>
          <c:val>
            <c:numRef>
              <c:f>'Delinquency Trends'!$G$3:$G$56</c:f>
              <c:numCache>
                <c:formatCode>0.00%</c:formatCode>
                <c:ptCount val="54"/>
                <c:pt idx="0">
                  <c:v>4.3232852042920681E-3</c:v>
                </c:pt>
                <c:pt idx="1">
                  <c:v>4.4330301558869519E-3</c:v>
                </c:pt>
                <c:pt idx="2">
                  <c:v>4.2994257158370337E-3</c:v>
                </c:pt>
                <c:pt idx="3">
                  <c:v>3.9340413014443279E-3</c:v>
                </c:pt>
                <c:pt idx="4">
                  <c:v>3.8386406983055908E-3</c:v>
                </c:pt>
                <c:pt idx="5">
                  <c:v>3.662230373860112E-3</c:v>
                </c:pt>
                <c:pt idx="6">
                  <c:v>3.5094482607104459E-3</c:v>
                </c:pt>
                <c:pt idx="7">
                  <c:v>3.5550305659944148E-3</c:v>
                </c:pt>
                <c:pt idx="8">
                  <c:v>3.7785898142866821E-3</c:v>
                </c:pt>
                <c:pt idx="9">
                  <c:v>4.0397030636031631E-3</c:v>
                </c:pt>
                <c:pt idx="10">
                  <c:v>4.2335564790114471E-3</c:v>
                </c:pt>
                <c:pt idx="11">
                  <c:v>4.3676471407916809E-3</c:v>
                </c:pt>
                <c:pt idx="12">
                  <c:v>4.5341726849703829E-3</c:v>
                </c:pt>
                <c:pt idx="13">
                  <c:v>4.5948462754111024E-3</c:v>
                </c:pt>
                <c:pt idx="14">
                  <c:v>4.4852906441270176E-3</c:v>
                </c:pt>
                <c:pt idx="15">
                  <c:v>4.1285355926234521E-3</c:v>
                </c:pt>
                <c:pt idx="16">
                  <c:v>3.9679476074586818E-3</c:v>
                </c:pt>
                <c:pt idx="17">
                  <c:v>3.640349932384092E-3</c:v>
                </c:pt>
                <c:pt idx="18">
                  <c:v>3.6420734455827721E-3</c:v>
                </c:pt>
                <c:pt idx="19">
                  <c:v>3.6569273168602511E-3</c:v>
                </c:pt>
                <c:pt idx="20">
                  <c:v>4.2914537324017484E-3</c:v>
                </c:pt>
                <c:pt idx="21">
                  <c:v>4.0929654855897304E-3</c:v>
                </c:pt>
                <c:pt idx="22">
                  <c:v>4.1359379091553761E-3</c:v>
                </c:pt>
                <c:pt idx="23">
                  <c:v>4.750637093759183E-3</c:v>
                </c:pt>
                <c:pt idx="24">
                  <c:v>4.4487000176387714E-3</c:v>
                </c:pt>
                <c:pt idx="25">
                  <c:v>4.4253549199308696E-3</c:v>
                </c:pt>
                <c:pt idx="26">
                  <c:v>4.3454975099170186E-3</c:v>
                </c:pt>
                <c:pt idx="27">
                  <c:v>4.3987994121617137E-3</c:v>
                </c:pt>
                <c:pt idx="28">
                  <c:v>3.916141792646423E-3</c:v>
                </c:pt>
                <c:pt idx="29">
                  <c:v>3.6367229941330439E-3</c:v>
                </c:pt>
                <c:pt idx="30">
                  <c:v>3.5037281260815621E-3</c:v>
                </c:pt>
                <c:pt idx="31">
                  <c:v>2.982209633264901E-3</c:v>
                </c:pt>
                <c:pt idx="32">
                  <c:v>2.6983501079069412E-3</c:v>
                </c:pt>
                <c:pt idx="33">
                  <c:v>2.797624685411454E-3</c:v>
                </c:pt>
                <c:pt idx="34">
                  <c:v>2.8142448494635729E-3</c:v>
                </c:pt>
                <c:pt idx="35">
                  <c:v>2.9735906032111879E-3</c:v>
                </c:pt>
                <c:pt idx="36">
                  <c:v>3.1728482941059239E-3</c:v>
                </c:pt>
                <c:pt idx="37">
                  <c:v>3.4061978924596571E-3</c:v>
                </c:pt>
                <c:pt idx="38">
                  <c:v>3.3004531849757869E-3</c:v>
                </c:pt>
                <c:pt idx="39">
                  <c:v>2.8959317125306669E-3</c:v>
                </c:pt>
                <c:pt idx="40">
                  <c:v>2.531262276464039E-3</c:v>
                </c:pt>
                <c:pt idx="41">
                  <c:v>2.335351699300743E-3</c:v>
                </c:pt>
                <c:pt idx="42">
                  <c:v>2.176198519913367E-3</c:v>
                </c:pt>
                <c:pt idx="43">
                  <c:v>2.1211429151923732E-3</c:v>
                </c:pt>
                <c:pt idx="44">
                  <c:v>2.3449695361608459E-3</c:v>
                </c:pt>
                <c:pt idx="45">
                  <c:v>2.4808003364929082E-3</c:v>
                </c:pt>
                <c:pt idx="46">
                  <c:v>2.6045539071284599E-3</c:v>
                </c:pt>
                <c:pt idx="47">
                  <c:v>2.7133543788284069E-3</c:v>
                </c:pt>
                <c:pt idx="48">
                  <c:v>2.906348180654582E-3</c:v>
                </c:pt>
                <c:pt idx="49">
                  <c:v>3.1079987454163348E-3</c:v>
                </c:pt>
                <c:pt idx="50">
                  <c:v>3.1120581268600039E-3</c:v>
                </c:pt>
                <c:pt idx="51">
                  <c:v>2.9717869299447979E-3</c:v>
                </c:pt>
                <c:pt idx="52">
                  <c:v>2.966013732116518E-3</c:v>
                </c:pt>
                <c:pt idx="53">
                  <c:v>2.901742972104983E-3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0C90-4944-AB4C-BEAC7E5ABF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060001"/>
        <c:axId val="50060002"/>
      </c:lineChart>
      <c:catAx>
        <c:axId val="50060001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-2700000"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060002"/>
        <c:crosses val="autoZero"/>
        <c:auto val="1"/>
        <c:lblAlgn val="ctr"/>
        <c:lblOffset val="100"/>
        <c:noMultiLvlLbl val="0"/>
      </c:catAx>
      <c:valAx>
        <c:axId val="50060002"/>
        <c:scaling>
          <c:orientation val="minMax"/>
        </c:scaling>
        <c:delete val="0"/>
        <c:axPos val="l"/>
        <c:majorGridlines>
          <c:spPr>
            <a:ln w="9525">
              <a:solidFill>
                <a:srgbClr val="9EA0A1"/>
              </a:solidFill>
            </a:ln>
          </c:spPr>
        </c:majorGridlines>
        <c:numFmt formatCode="0.00%" sourceLinked="1"/>
        <c:majorTickMark val="out"/>
        <c:minorTickMark val="none"/>
        <c:tickLblPos val="nextTo"/>
        <c:txPr>
          <a:bodyPr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060001"/>
        <c:crosses val="autoZero"/>
        <c:crossBetween val="between"/>
        <c:majorUnit val="2E-3"/>
      </c:valAx>
      <c:spPr>
        <a:solidFill>
          <a:srgbClr val="F2F2F2"/>
        </a:solidFill>
      </c:spPr>
    </c:plotArea>
    <c:plotVisOnly val="1"/>
    <c:dispBlanksAs val="gap"/>
    <c:showDLblsOverMax val="0"/>
  </c:chart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'Delinquency Trends'!$H$2</c:f>
              <c:strCache>
                <c:ptCount val="1"/>
                <c:pt idx="0">
                  <c:v>%bals30</c:v>
                </c:pt>
              </c:strCache>
            </c:strRef>
          </c:tx>
          <c:spPr>
            <a:ln w="57150">
              <a:solidFill>
                <a:srgbClr val="1D4F91"/>
              </a:solidFill>
            </a:ln>
          </c:spPr>
          <c:marker>
            <c:symbol val="none"/>
          </c:marker>
          <c:cat>
            <c:strRef>
              <c:f>'Delinquency Trends'!$A$3:$A$56</c:f>
              <c:strCache>
                <c:ptCount val="54"/>
                <c:pt idx="0">
                  <c:v>Jan-18</c:v>
                </c:pt>
                <c:pt idx="1">
                  <c:v>Feb-18</c:v>
                </c:pt>
                <c:pt idx="2">
                  <c:v>Mar-18</c:v>
                </c:pt>
                <c:pt idx="3">
                  <c:v>Apr-18</c:v>
                </c:pt>
                <c:pt idx="4">
                  <c:v>May-18</c:v>
                </c:pt>
                <c:pt idx="5">
                  <c:v>Jun-18</c:v>
                </c:pt>
                <c:pt idx="6">
                  <c:v>Jul-18</c:v>
                </c:pt>
                <c:pt idx="7">
                  <c:v>Aug-18</c:v>
                </c:pt>
                <c:pt idx="8">
                  <c:v>Sep-18</c:v>
                </c:pt>
                <c:pt idx="9">
                  <c:v>Oct-18</c:v>
                </c:pt>
                <c:pt idx="10">
                  <c:v>Nov-18</c:v>
                </c:pt>
                <c:pt idx="11">
                  <c:v>Dec-18</c:v>
                </c:pt>
                <c:pt idx="12">
                  <c:v>Jan-19</c:v>
                </c:pt>
                <c:pt idx="13">
                  <c:v>Feb-19</c:v>
                </c:pt>
                <c:pt idx="14">
                  <c:v>Mar-19</c:v>
                </c:pt>
                <c:pt idx="15">
                  <c:v>Apr-19</c:v>
                </c:pt>
                <c:pt idx="16">
                  <c:v>May-19</c:v>
                </c:pt>
                <c:pt idx="17">
                  <c:v>Jun-19</c:v>
                </c:pt>
                <c:pt idx="18">
                  <c:v>Jul-19</c:v>
                </c:pt>
                <c:pt idx="19">
                  <c:v>Aug-19</c:v>
                </c:pt>
                <c:pt idx="20">
                  <c:v>Sep-19</c:v>
                </c:pt>
                <c:pt idx="21">
                  <c:v>Oct-19</c:v>
                </c:pt>
                <c:pt idx="22">
                  <c:v>Nov-19</c:v>
                </c:pt>
                <c:pt idx="23">
                  <c:v>Dec-19</c:v>
                </c:pt>
                <c:pt idx="24">
                  <c:v>Jan-20</c:v>
                </c:pt>
                <c:pt idx="25">
                  <c:v>Feb-20</c:v>
                </c:pt>
                <c:pt idx="26">
                  <c:v>Mar-20</c:v>
                </c:pt>
                <c:pt idx="27">
                  <c:v>Apr-20</c:v>
                </c:pt>
                <c:pt idx="28">
                  <c:v>May-20</c:v>
                </c:pt>
                <c:pt idx="29">
                  <c:v>Jun-20</c:v>
                </c:pt>
                <c:pt idx="30">
                  <c:v>Jul-20</c:v>
                </c:pt>
                <c:pt idx="31">
                  <c:v>Aug-20</c:v>
                </c:pt>
                <c:pt idx="32">
                  <c:v>Sep-20</c:v>
                </c:pt>
                <c:pt idx="33">
                  <c:v>Oct-20</c:v>
                </c:pt>
                <c:pt idx="34">
                  <c:v>Nov-20</c:v>
                </c:pt>
                <c:pt idx="35">
                  <c:v>Dec-20</c:v>
                </c:pt>
                <c:pt idx="36">
                  <c:v>Jan-21</c:v>
                </c:pt>
                <c:pt idx="37">
                  <c:v>Feb-21</c:v>
                </c:pt>
                <c:pt idx="38">
                  <c:v>Mar-21</c:v>
                </c:pt>
                <c:pt idx="39">
                  <c:v>Apr-21</c:v>
                </c:pt>
                <c:pt idx="40">
                  <c:v>May-21</c:v>
                </c:pt>
                <c:pt idx="41">
                  <c:v>Jun-21</c:v>
                </c:pt>
                <c:pt idx="42">
                  <c:v>Jul-21</c:v>
                </c:pt>
                <c:pt idx="43">
                  <c:v>Aug-21</c:v>
                </c:pt>
                <c:pt idx="44">
                  <c:v>Sep-21</c:v>
                </c:pt>
                <c:pt idx="45">
                  <c:v>Oct-21</c:v>
                </c:pt>
                <c:pt idx="46">
                  <c:v>Nov-21</c:v>
                </c:pt>
                <c:pt idx="47">
                  <c:v>Dec-21</c:v>
                </c:pt>
                <c:pt idx="48">
                  <c:v>Jan-22</c:v>
                </c:pt>
                <c:pt idx="49">
                  <c:v>Feb-22</c:v>
                </c:pt>
                <c:pt idx="50">
                  <c:v>Mar-22</c:v>
                </c:pt>
                <c:pt idx="51">
                  <c:v>Apr-22</c:v>
                </c:pt>
                <c:pt idx="52">
                  <c:v>May-22</c:v>
                </c:pt>
                <c:pt idx="53">
                  <c:v>Jun-22</c:v>
                </c:pt>
              </c:strCache>
            </c:strRef>
          </c:cat>
          <c:val>
            <c:numRef>
              <c:f>'Delinquency Trends'!$H$3:$H$56</c:f>
              <c:numCache>
                <c:formatCode>0.00%</c:formatCode>
                <c:ptCount val="54"/>
                <c:pt idx="0">
                  <c:v>1.884626751622687E-2</c:v>
                </c:pt>
                <c:pt idx="1">
                  <c:v>1.917915836057614E-2</c:v>
                </c:pt>
                <c:pt idx="2">
                  <c:v>1.4576489658411769E-2</c:v>
                </c:pt>
                <c:pt idx="3">
                  <c:v>1.5767405001643711E-2</c:v>
                </c:pt>
                <c:pt idx="4">
                  <c:v>1.427546105864019E-2</c:v>
                </c:pt>
                <c:pt idx="5">
                  <c:v>1.585288977485174E-2</c:v>
                </c:pt>
                <c:pt idx="6">
                  <c:v>1.6801442645647219E-2</c:v>
                </c:pt>
                <c:pt idx="7">
                  <c:v>1.6666312738579509E-2</c:v>
                </c:pt>
                <c:pt idx="8">
                  <c:v>1.8014576868657289E-2</c:v>
                </c:pt>
                <c:pt idx="9">
                  <c:v>1.6125322125944419E-2</c:v>
                </c:pt>
                <c:pt idx="10">
                  <c:v>1.6527863488245791E-2</c:v>
                </c:pt>
                <c:pt idx="11">
                  <c:v>1.5981920490987029E-2</c:v>
                </c:pt>
                <c:pt idx="12">
                  <c:v>1.778650403622441E-2</c:v>
                </c:pt>
                <c:pt idx="13">
                  <c:v>1.823286983513606E-2</c:v>
                </c:pt>
                <c:pt idx="14">
                  <c:v>1.475973955034768E-2</c:v>
                </c:pt>
                <c:pt idx="15">
                  <c:v>1.5890974471013491E-2</c:v>
                </c:pt>
                <c:pt idx="16">
                  <c:v>1.2825179889052209E-2</c:v>
                </c:pt>
                <c:pt idx="17">
                  <c:v>1.623838274600253E-2</c:v>
                </c:pt>
                <c:pt idx="18">
                  <c:v>1.4956290809493121E-2</c:v>
                </c:pt>
                <c:pt idx="19">
                  <c:v>1.7872760413668129E-2</c:v>
                </c:pt>
                <c:pt idx="20">
                  <c:v>1.7935653904438381E-2</c:v>
                </c:pt>
                <c:pt idx="21">
                  <c:v>1.570271708059064E-2</c:v>
                </c:pt>
                <c:pt idx="22">
                  <c:v>1.829319835337451E-2</c:v>
                </c:pt>
                <c:pt idx="23">
                  <c:v>1.6265897640895609E-2</c:v>
                </c:pt>
                <c:pt idx="24">
                  <c:v>1.9270076569418371E-2</c:v>
                </c:pt>
                <c:pt idx="25">
                  <c:v>1.792990597321948E-2</c:v>
                </c:pt>
                <c:pt idx="26">
                  <c:v>1.501475975997435E-2</c:v>
                </c:pt>
                <c:pt idx="27">
                  <c:v>1.477771913547926E-2</c:v>
                </c:pt>
                <c:pt idx="28">
                  <c:v>1.056641015010334E-2</c:v>
                </c:pt>
                <c:pt idx="29">
                  <c:v>8.7530559513592284E-3</c:v>
                </c:pt>
                <c:pt idx="30">
                  <c:v>8.0413096132383784E-3</c:v>
                </c:pt>
                <c:pt idx="31">
                  <c:v>8.3103720391830421E-3</c:v>
                </c:pt>
                <c:pt idx="32">
                  <c:v>8.4330944504073455E-3</c:v>
                </c:pt>
                <c:pt idx="33">
                  <c:v>7.3358948504462871E-3</c:v>
                </c:pt>
                <c:pt idx="34">
                  <c:v>8.1028944997649267E-3</c:v>
                </c:pt>
                <c:pt idx="35">
                  <c:v>6.9672318924218074E-3</c:v>
                </c:pt>
                <c:pt idx="36">
                  <c:v>7.7997169293584044E-3</c:v>
                </c:pt>
                <c:pt idx="37">
                  <c:v>7.4590467575454253E-3</c:v>
                </c:pt>
                <c:pt idx="38">
                  <c:v>7.0044212139828803E-3</c:v>
                </c:pt>
                <c:pt idx="39">
                  <c:v>5.4433529476852101E-3</c:v>
                </c:pt>
                <c:pt idx="40">
                  <c:v>5.1480007505268367E-3</c:v>
                </c:pt>
                <c:pt idx="41">
                  <c:v>6.263875165570509E-3</c:v>
                </c:pt>
                <c:pt idx="42">
                  <c:v>6.4356209497860367E-3</c:v>
                </c:pt>
                <c:pt idx="43">
                  <c:v>6.2209645992005744E-3</c:v>
                </c:pt>
                <c:pt idx="44">
                  <c:v>6.8889581807280659E-3</c:v>
                </c:pt>
                <c:pt idx="45">
                  <c:v>6.8495654367634069E-3</c:v>
                </c:pt>
                <c:pt idx="46">
                  <c:v>6.4377265655716888E-3</c:v>
                </c:pt>
                <c:pt idx="47">
                  <c:v>7.3555542724430501E-3</c:v>
                </c:pt>
                <c:pt idx="48">
                  <c:v>7.6342145493682404E-3</c:v>
                </c:pt>
                <c:pt idx="49">
                  <c:v>8.2778037636422729E-3</c:v>
                </c:pt>
                <c:pt idx="50">
                  <c:v>8.0480141342368569E-3</c:v>
                </c:pt>
                <c:pt idx="51">
                  <c:v>7.7807556303797097E-3</c:v>
                </c:pt>
                <c:pt idx="52">
                  <c:v>8.1309288530858406E-3</c:v>
                </c:pt>
                <c:pt idx="53">
                  <c:v>7.961282839608258E-3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35C-4AE7-80AA-A8D988E230E0}"/>
            </c:ext>
          </c:extLst>
        </c:ser>
        <c:ser>
          <c:idx val="1"/>
          <c:order val="1"/>
          <c:tx>
            <c:strRef>
              <c:f>'Delinquency Trends'!$I$2</c:f>
              <c:strCache>
                <c:ptCount val="1"/>
                <c:pt idx="0">
                  <c:v>%bals60</c:v>
                </c:pt>
              </c:strCache>
            </c:strRef>
          </c:tx>
          <c:spPr>
            <a:ln w="57150">
              <a:solidFill>
                <a:srgbClr val="6D2077"/>
              </a:solidFill>
            </a:ln>
          </c:spPr>
          <c:marker>
            <c:symbol val="none"/>
          </c:marker>
          <c:cat>
            <c:strRef>
              <c:f>'Delinquency Trends'!$A$3:$A$56</c:f>
              <c:strCache>
                <c:ptCount val="54"/>
                <c:pt idx="0">
                  <c:v>Jan-18</c:v>
                </c:pt>
                <c:pt idx="1">
                  <c:v>Feb-18</c:v>
                </c:pt>
                <c:pt idx="2">
                  <c:v>Mar-18</c:v>
                </c:pt>
                <c:pt idx="3">
                  <c:v>Apr-18</c:v>
                </c:pt>
                <c:pt idx="4">
                  <c:v>May-18</c:v>
                </c:pt>
                <c:pt idx="5">
                  <c:v>Jun-18</c:v>
                </c:pt>
                <c:pt idx="6">
                  <c:v>Jul-18</c:v>
                </c:pt>
                <c:pt idx="7">
                  <c:v>Aug-18</c:v>
                </c:pt>
                <c:pt idx="8">
                  <c:v>Sep-18</c:v>
                </c:pt>
                <c:pt idx="9">
                  <c:v>Oct-18</c:v>
                </c:pt>
                <c:pt idx="10">
                  <c:v>Nov-18</c:v>
                </c:pt>
                <c:pt idx="11">
                  <c:v>Dec-18</c:v>
                </c:pt>
                <c:pt idx="12">
                  <c:v>Jan-19</c:v>
                </c:pt>
                <c:pt idx="13">
                  <c:v>Feb-19</c:v>
                </c:pt>
                <c:pt idx="14">
                  <c:v>Mar-19</c:v>
                </c:pt>
                <c:pt idx="15">
                  <c:v>Apr-19</c:v>
                </c:pt>
                <c:pt idx="16">
                  <c:v>May-19</c:v>
                </c:pt>
                <c:pt idx="17">
                  <c:v>Jun-19</c:v>
                </c:pt>
                <c:pt idx="18">
                  <c:v>Jul-19</c:v>
                </c:pt>
                <c:pt idx="19">
                  <c:v>Aug-19</c:v>
                </c:pt>
                <c:pt idx="20">
                  <c:v>Sep-19</c:v>
                </c:pt>
                <c:pt idx="21">
                  <c:v>Oct-19</c:v>
                </c:pt>
                <c:pt idx="22">
                  <c:v>Nov-19</c:v>
                </c:pt>
                <c:pt idx="23">
                  <c:v>Dec-19</c:v>
                </c:pt>
                <c:pt idx="24">
                  <c:v>Jan-20</c:v>
                </c:pt>
                <c:pt idx="25">
                  <c:v>Feb-20</c:v>
                </c:pt>
                <c:pt idx="26">
                  <c:v>Mar-20</c:v>
                </c:pt>
                <c:pt idx="27">
                  <c:v>Apr-20</c:v>
                </c:pt>
                <c:pt idx="28">
                  <c:v>May-20</c:v>
                </c:pt>
                <c:pt idx="29">
                  <c:v>Jun-20</c:v>
                </c:pt>
                <c:pt idx="30">
                  <c:v>Jul-20</c:v>
                </c:pt>
                <c:pt idx="31">
                  <c:v>Aug-20</c:v>
                </c:pt>
                <c:pt idx="32">
                  <c:v>Sep-20</c:v>
                </c:pt>
                <c:pt idx="33">
                  <c:v>Oct-20</c:v>
                </c:pt>
                <c:pt idx="34">
                  <c:v>Nov-20</c:v>
                </c:pt>
                <c:pt idx="35">
                  <c:v>Dec-20</c:v>
                </c:pt>
                <c:pt idx="36">
                  <c:v>Jan-21</c:v>
                </c:pt>
                <c:pt idx="37">
                  <c:v>Feb-21</c:v>
                </c:pt>
                <c:pt idx="38">
                  <c:v>Mar-21</c:v>
                </c:pt>
                <c:pt idx="39">
                  <c:v>Apr-21</c:v>
                </c:pt>
                <c:pt idx="40">
                  <c:v>May-21</c:v>
                </c:pt>
                <c:pt idx="41">
                  <c:v>Jun-21</c:v>
                </c:pt>
                <c:pt idx="42">
                  <c:v>Jul-21</c:v>
                </c:pt>
                <c:pt idx="43">
                  <c:v>Aug-21</c:v>
                </c:pt>
                <c:pt idx="44">
                  <c:v>Sep-21</c:v>
                </c:pt>
                <c:pt idx="45">
                  <c:v>Oct-21</c:v>
                </c:pt>
                <c:pt idx="46">
                  <c:v>Nov-21</c:v>
                </c:pt>
                <c:pt idx="47">
                  <c:v>Dec-21</c:v>
                </c:pt>
                <c:pt idx="48">
                  <c:v>Jan-22</c:v>
                </c:pt>
                <c:pt idx="49">
                  <c:v>Feb-22</c:v>
                </c:pt>
                <c:pt idx="50">
                  <c:v>Mar-22</c:v>
                </c:pt>
                <c:pt idx="51">
                  <c:v>Apr-22</c:v>
                </c:pt>
                <c:pt idx="52">
                  <c:v>May-22</c:v>
                </c:pt>
                <c:pt idx="53">
                  <c:v>Jun-22</c:v>
                </c:pt>
              </c:strCache>
            </c:strRef>
          </c:cat>
          <c:val>
            <c:numRef>
              <c:f>'Delinquency Trends'!$I$3:$I$56</c:f>
              <c:numCache>
                <c:formatCode>0.00%</c:formatCode>
                <c:ptCount val="54"/>
                <c:pt idx="0">
                  <c:v>6.8257334233839447E-3</c:v>
                </c:pt>
                <c:pt idx="1">
                  <c:v>7.1136022020187421E-3</c:v>
                </c:pt>
                <c:pt idx="2">
                  <c:v>5.6255268356198602E-3</c:v>
                </c:pt>
                <c:pt idx="3">
                  <c:v>5.2044580714117848E-3</c:v>
                </c:pt>
                <c:pt idx="4">
                  <c:v>5.4528076520200027E-3</c:v>
                </c:pt>
                <c:pt idx="5">
                  <c:v>6.0925048136905684E-3</c:v>
                </c:pt>
                <c:pt idx="6">
                  <c:v>6.0869580559227447E-3</c:v>
                </c:pt>
                <c:pt idx="7">
                  <c:v>6.2669564655744641E-3</c:v>
                </c:pt>
                <c:pt idx="8">
                  <c:v>6.3262742545665386E-3</c:v>
                </c:pt>
                <c:pt idx="9">
                  <c:v>6.3229750080738747E-3</c:v>
                </c:pt>
                <c:pt idx="10">
                  <c:v>6.5248079142983537E-3</c:v>
                </c:pt>
                <c:pt idx="11">
                  <c:v>6.5719168136228173E-3</c:v>
                </c:pt>
                <c:pt idx="12">
                  <c:v>6.685534252845805E-3</c:v>
                </c:pt>
                <c:pt idx="13">
                  <c:v>6.5839076788355164E-3</c:v>
                </c:pt>
                <c:pt idx="14">
                  <c:v>4.8179837366250748E-3</c:v>
                </c:pt>
                <c:pt idx="15">
                  <c:v>4.2642360846139827E-3</c:v>
                </c:pt>
                <c:pt idx="16">
                  <c:v>5.6998267053704581E-3</c:v>
                </c:pt>
                <c:pt idx="17">
                  <c:v>5.2700521627369167E-3</c:v>
                </c:pt>
                <c:pt idx="18">
                  <c:v>5.697056623460559E-3</c:v>
                </c:pt>
                <c:pt idx="19">
                  <c:v>6.0401570230570051E-3</c:v>
                </c:pt>
                <c:pt idx="20">
                  <c:v>6.279809341389499E-3</c:v>
                </c:pt>
                <c:pt idx="21">
                  <c:v>6.4812412319019226E-3</c:v>
                </c:pt>
                <c:pt idx="22">
                  <c:v>6.4346504627489833E-3</c:v>
                </c:pt>
                <c:pt idx="23">
                  <c:v>6.4677766955481848E-3</c:v>
                </c:pt>
                <c:pt idx="24">
                  <c:v>6.6321790893058832E-3</c:v>
                </c:pt>
                <c:pt idx="25">
                  <c:v>6.2158307987487194E-3</c:v>
                </c:pt>
                <c:pt idx="26">
                  <c:v>5.1067499619724252E-3</c:v>
                </c:pt>
                <c:pt idx="27">
                  <c:v>4.5927529181337568E-3</c:v>
                </c:pt>
                <c:pt idx="28">
                  <c:v>3.7703315354196882E-3</c:v>
                </c:pt>
                <c:pt idx="29">
                  <c:v>3.4482256433300252E-3</c:v>
                </c:pt>
                <c:pt idx="30">
                  <c:v>3.0047662641262771E-3</c:v>
                </c:pt>
                <c:pt idx="31">
                  <c:v>2.5263348072702869E-3</c:v>
                </c:pt>
                <c:pt idx="32">
                  <c:v>2.4874502718489669E-3</c:v>
                </c:pt>
                <c:pt idx="33">
                  <c:v>2.518758676148437E-3</c:v>
                </c:pt>
                <c:pt idx="34">
                  <c:v>2.3802443569636358E-3</c:v>
                </c:pt>
                <c:pt idx="35">
                  <c:v>2.1809902399211171E-3</c:v>
                </c:pt>
                <c:pt idx="36">
                  <c:v>2.1964426058701568E-3</c:v>
                </c:pt>
                <c:pt idx="37">
                  <c:v>2.0579023951502848E-3</c:v>
                </c:pt>
                <c:pt idx="38">
                  <c:v>1.912835191299639E-3</c:v>
                </c:pt>
                <c:pt idx="39">
                  <c:v>1.5169732477381061E-3</c:v>
                </c:pt>
                <c:pt idx="40">
                  <c:v>1.5403633026404089E-3</c:v>
                </c:pt>
                <c:pt idx="41">
                  <c:v>1.5730680445401009E-3</c:v>
                </c:pt>
                <c:pt idx="42">
                  <c:v>1.638514063051853E-3</c:v>
                </c:pt>
                <c:pt idx="43">
                  <c:v>1.6620639846686061E-3</c:v>
                </c:pt>
                <c:pt idx="44">
                  <c:v>1.754726448012812E-3</c:v>
                </c:pt>
                <c:pt idx="45">
                  <c:v>1.7927345848332049E-3</c:v>
                </c:pt>
                <c:pt idx="46">
                  <c:v>1.7977283227882659E-3</c:v>
                </c:pt>
                <c:pt idx="47">
                  <c:v>1.9739313411587852E-3</c:v>
                </c:pt>
                <c:pt idx="48">
                  <c:v>2.11348606599199E-3</c:v>
                </c:pt>
                <c:pt idx="49">
                  <c:v>2.1819332677673019E-3</c:v>
                </c:pt>
                <c:pt idx="50">
                  <c:v>2.176432915054607E-3</c:v>
                </c:pt>
                <c:pt idx="51">
                  <c:v>1.8306915687842009E-3</c:v>
                </c:pt>
                <c:pt idx="52">
                  <c:v>2.107575082049873E-3</c:v>
                </c:pt>
                <c:pt idx="53">
                  <c:v>2.3464386612984511E-3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35C-4AE7-80AA-A8D988E230E0}"/>
            </c:ext>
          </c:extLst>
        </c:ser>
        <c:ser>
          <c:idx val="2"/>
          <c:order val="2"/>
          <c:tx>
            <c:strRef>
              <c:f>'Delinquency Trends'!$J$2</c:f>
              <c:strCache>
                <c:ptCount val="1"/>
                <c:pt idx="0">
                  <c:v>%bals90</c:v>
                </c:pt>
              </c:strCache>
            </c:strRef>
          </c:tx>
          <c:spPr>
            <a:ln w="57150">
              <a:solidFill>
                <a:srgbClr val="E63888"/>
              </a:solidFill>
            </a:ln>
          </c:spPr>
          <c:marker>
            <c:symbol val="none"/>
          </c:marker>
          <c:cat>
            <c:strRef>
              <c:f>'Delinquency Trends'!$A$3:$A$56</c:f>
              <c:strCache>
                <c:ptCount val="54"/>
                <c:pt idx="0">
                  <c:v>Jan-18</c:v>
                </c:pt>
                <c:pt idx="1">
                  <c:v>Feb-18</c:v>
                </c:pt>
                <c:pt idx="2">
                  <c:v>Mar-18</c:v>
                </c:pt>
                <c:pt idx="3">
                  <c:v>Apr-18</c:v>
                </c:pt>
                <c:pt idx="4">
                  <c:v>May-18</c:v>
                </c:pt>
                <c:pt idx="5">
                  <c:v>Jun-18</c:v>
                </c:pt>
                <c:pt idx="6">
                  <c:v>Jul-18</c:v>
                </c:pt>
                <c:pt idx="7">
                  <c:v>Aug-18</c:v>
                </c:pt>
                <c:pt idx="8">
                  <c:v>Sep-18</c:v>
                </c:pt>
                <c:pt idx="9">
                  <c:v>Oct-18</c:v>
                </c:pt>
                <c:pt idx="10">
                  <c:v>Nov-18</c:v>
                </c:pt>
                <c:pt idx="11">
                  <c:v>Dec-18</c:v>
                </c:pt>
                <c:pt idx="12">
                  <c:v>Jan-19</c:v>
                </c:pt>
                <c:pt idx="13">
                  <c:v>Feb-19</c:v>
                </c:pt>
                <c:pt idx="14">
                  <c:v>Mar-19</c:v>
                </c:pt>
                <c:pt idx="15">
                  <c:v>Apr-19</c:v>
                </c:pt>
                <c:pt idx="16">
                  <c:v>May-19</c:v>
                </c:pt>
                <c:pt idx="17">
                  <c:v>Jun-19</c:v>
                </c:pt>
                <c:pt idx="18">
                  <c:v>Jul-19</c:v>
                </c:pt>
                <c:pt idx="19">
                  <c:v>Aug-19</c:v>
                </c:pt>
                <c:pt idx="20">
                  <c:v>Sep-19</c:v>
                </c:pt>
                <c:pt idx="21">
                  <c:v>Oct-19</c:v>
                </c:pt>
                <c:pt idx="22">
                  <c:v>Nov-19</c:v>
                </c:pt>
                <c:pt idx="23">
                  <c:v>Dec-19</c:v>
                </c:pt>
                <c:pt idx="24">
                  <c:v>Jan-20</c:v>
                </c:pt>
                <c:pt idx="25">
                  <c:v>Feb-20</c:v>
                </c:pt>
                <c:pt idx="26">
                  <c:v>Mar-20</c:v>
                </c:pt>
                <c:pt idx="27">
                  <c:v>Apr-20</c:v>
                </c:pt>
                <c:pt idx="28">
                  <c:v>May-20</c:v>
                </c:pt>
                <c:pt idx="29">
                  <c:v>Jun-20</c:v>
                </c:pt>
                <c:pt idx="30">
                  <c:v>Jul-20</c:v>
                </c:pt>
                <c:pt idx="31">
                  <c:v>Aug-20</c:v>
                </c:pt>
                <c:pt idx="32">
                  <c:v>Sep-20</c:v>
                </c:pt>
                <c:pt idx="33">
                  <c:v>Oct-20</c:v>
                </c:pt>
                <c:pt idx="34">
                  <c:v>Nov-20</c:v>
                </c:pt>
                <c:pt idx="35">
                  <c:v>Dec-20</c:v>
                </c:pt>
                <c:pt idx="36">
                  <c:v>Jan-21</c:v>
                </c:pt>
                <c:pt idx="37">
                  <c:v>Feb-21</c:v>
                </c:pt>
                <c:pt idx="38">
                  <c:v>Mar-21</c:v>
                </c:pt>
                <c:pt idx="39">
                  <c:v>Apr-21</c:v>
                </c:pt>
                <c:pt idx="40">
                  <c:v>May-21</c:v>
                </c:pt>
                <c:pt idx="41">
                  <c:v>Jun-21</c:v>
                </c:pt>
                <c:pt idx="42">
                  <c:v>Jul-21</c:v>
                </c:pt>
                <c:pt idx="43">
                  <c:v>Aug-21</c:v>
                </c:pt>
                <c:pt idx="44">
                  <c:v>Sep-21</c:v>
                </c:pt>
                <c:pt idx="45">
                  <c:v>Oct-21</c:v>
                </c:pt>
                <c:pt idx="46">
                  <c:v>Nov-21</c:v>
                </c:pt>
                <c:pt idx="47">
                  <c:v>Dec-21</c:v>
                </c:pt>
                <c:pt idx="48">
                  <c:v>Jan-22</c:v>
                </c:pt>
                <c:pt idx="49">
                  <c:v>Feb-22</c:v>
                </c:pt>
                <c:pt idx="50">
                  <c:v>Mar-22</c:v>
                </c:pt>
                <c:pt idx="51">
                  <c:v>Apr-22</c:v>
                </c:pt>
                <c:pt idx="52">
                  <c:v>May-22</c:v>
                </c:pt>
                <c:pt idx="53">
                  <c:v>Jun-22</c:v>
                </c:pt>
              </c:strCache>
            </c:strRef>
          </c:cat>
          <c:val>
            <c:numRef>
              <c:f>'Delinquency Trends'!$J$3:$J$56</c:f>
              <c:numCache>
                <c:formatCode>0.00%</c:formatCode>
                <c:ptCount val="54"/>
                <c:pt idx="0">
                  <c:v>1.228153154829081E-2</c:v>
                </c:pt>
                <c:pt idx="1">
                  <c:v>1.1909469848885549E-2</c:v>
                </c:pt>
                <c:pt idx="2">
                  <c:v>1.113844340511006E-2</c:v>
                </c:pt>
                <c:pt idx="3">
                  <c:v>1.075545387222665E-2</c:v>
                </c:pt>
                <c:pt idx="4">
                  <c:v>1.0105193058550821E-2</c:v>
                </c:pt>
                <c:pt idx="5">
                  <c:v>1.016785673513845E-2</c:v>
                </c:pt>
                <c:pt idx="6">
                  <c:v>1.034909772900198E-2</c:v>
                </c:pt>
                <c:pt idx="7">
                  <c:v>1.0221537412069579E-2</c:v>
                </c:pt>
                <c:pt idx="8">
                  <c:v>1.020816793681396E-2</c:v>
                </c:pt>
                <c:pt idx="9">
                  <c:v>1.005446539196957E-2</c:v>
                </c:pt>
                <c:pt idx="10">
                  <c:v>9.5644963039933969E-3</c:v>
                </c:pt>
                <c:pt idx="11">
                  <c:v>9.6618867598059176E-3</c:v>
                </c:pt>
                <c:pt idx="12">
                  <c:v>9.7739692049955054E-3</c:v>
                </c:pt>
                <c:pt idx="13">
                  <c:v>9.7332785257314338E-3</c:v>
                </c:pt>
                <c:pt idx="14">
                  <c:v>9.1223474090357231E-3</c:v>
                </c:pt>
                <c:pt idx="15">
                  <c:v>8.3152947088353697E-3</c:v>
                </c:pt>
                <c:pt idx="16">
                  <c:v>7.8197166461572553E-3</c:v>
                </c:pt>
                <c:pt idx="17">
                  <c:v>8.1117018920116527E-3</c:v>
                </c:pt>
                <c:pt idx="18">
                  <c:v>8.5277307488416925E-3</c:v>
                </c:pt>
                <c:pt idx="19">
                  <c:v>8.5920534789700881E-3</c:v>
                </c:pt>
                <c:pt idx="20">
                  <c:v>8.9608288308797579E-3</c:v>
                </c:pt>
                <c:pt idx="21">
                  <c:v>9.2308167130960433E-3</c:v>
                </c:pt>
                <c:pt idx="22">
                  <c:v>9.1001024274173174E-3</c:v>
                </c:pt>
                <c:pt idx="23">
                  <c:v>9.2028045057565237E-3</c:v>
                </c:pt>
                <c:pt idx="24">
                  <c:v>9.3699131463010274E-3</c:v>
                </c:pt>
                <c:pt idx="25">
                  <c:v>9.141254185293303E-3</c:v>
                </c:pt>
                <c:pt idx="26">
                  <c:v>8.7663749909350167E-3</c:v>
                </c:pt>
                <c:pt idx="27">
                  <c:v>8.4746846120050331E-3</c:v>
                </c:pt>
                <c:pt idx="28">
                  <c:v>7.4078618090645306E-3</c:v>
                </c:pt>
                <c:pt idx="29">
                  <c:v>6.8938294368837607E-3</c:v>
                </c:pt>
                <c:pt idx="30">
                  <c:v>6.9485147960155966E-3</c:v>
                </c:pt>
                <c:pt idx="31">
                  <c:v>6.0361509643201867E-3</c:v>
                </c:pt>
                <c:pt idx="32">
                  <c:v>6.0926835903349612E-3</c:v>
                </c:pt>
                <c:pt idx="33">
                  <c:v>5.8243060038765922E-3</c:v>
                </c:pt>
                <c:pt idx="34">
                  <c:v>5.9049225180931126E-3</c:v>
                </c:pt>
                <c:pt idx="35">
                  <c:v>5.4438120449389676E-3</c:v>
                </c:pt>
                <c:pt idx="36">
                  <c:v>5.3040555359305909E-3</c:v>
                </c:pt>
                <c:pt idx="37">
                  <c:v>5.2685841928319316E-3</c:v>
                </c:pt>
                <c:pt idx="38">
                  <c:v>4.9782685545757214E-3</c:v>
                </c:pt>
                <c:pt idx="39">
                  <c:v>4.7219376495704918E-3</c:v>
                </c:pt>
                <c:pt idx="40">
                  <c:v>4.4064599304955371E-3</c:v>
                </c:pt>
                <c:pt idx="41">
                  <c:v>4.5166552461307734E-3</c:v>
                </c:pt>
                <c:pt idx="42">
                  <c:v>4.3883418503853459E-3</c:v>
                </c:pt>
                <c:pt idx="43">
                  <c:v>4.6056177007938754E-3</c:v>
                </c:pt>
                <c:pt idx="44">
                  <c:v>4.6964398630125722E-3</c:v>
                </c:pt>
                <c:pt idx="45">
                  <c:v>4.6056407792858921E-3</c:v>
                </c:pt>
                <c:pt idx="46">
                  <c:v>4.522856542340521E-3</c:v>
                </c:pt>
                <c:pt idx="47">
                  <c:v>4.5926602286659526E-3</c:v>
                </c:pt>
                <c:pt idx="48">
                  <c:v>4.703374554505744E-3</c:v>
                </c:pt>
                <c:pt idx="49">
                  <c:v>4.8663011560096774E-3</c:v>
                </c:pt>
                <c:pt idx="50">
                  <c:v>5.0042537019843666E-3</c:v>
                </c:pt>
                <c:pt idx="51">
                  <c:v>4.7097815811461994E-3</c:v>
                </c:pt>
                <c:pt idx="52">
                  <c:v>4.5593445073358286E-3</c:v>
                </c:pt>
                <c:pt idx="53">
                  <c:v>4.4097468134421504E-3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35C-4AE7-80AA-A8D988E230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070001"/>
        <c:axId val="50070002"/>
      </c:lineChart>
      <c:catAx>
        <c:axId val="50070001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-2700000"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070002"/>
        <c:crosses val="autoZero"/>
        <c:auto val="1"/>
        <c:lblAlgn val="ctr"/>
        <c:lblOffset val="100"/>
        <c:noMultiLvlLbl val="0"/>
      </c:catAx>
      <c:valAx>
        <c:axId val="50070002"/>
        <c:scaling>
          <c:orientation val="minMax"/>
        </c:scaling>
        <c:delete val="0"/>
        <c:axPos val="l"/>
        <c:majorGridlines>
          <c:spPr>
            <a:ln w="9525">
              <a:solidFill>
                <a:srgbClr val="9EA0A1"/>
              </a:solidFill>
            </a:ln>
          </c:spPr>
        </c:majorGridlines>
        <c:numFmt formatCode="0.00%" sourceLinked="1"/>
        <c:majorTickMark val="out"/>
        <c:minorTickMark val="none"/>
        <c:tickLblPos val="nextTo"/>
        <c:txPr>
          <a:bodyPr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070001"/>
        <c:crosses val="autoZero"/>
        <c:crossBetween val="between"/>
        <c:majorUnit val="5.0000000000000001E-3"/>
      </c:valAx>
      <c:spPr>
        <a:solidFill>
          <a:srgbClr val="F2F2F2"/>
        </a:solidFill>
      </c:spPr>
    </c:plotArea>
    <c:plotVisOnly val="1"/>
    <c:dispBlanksAs val="gap"/>
    <c:showDLblsOverMax val="0"/>
  </c:chart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'Delinquency Trends'!$K$2</c:f>
              <c:strCache>
                <c:ptCount val="1"/>
                <c:pt idx="0">
                  <c:v>%bals30</c:v>
                </c:pt>
              </c:strCache>
            </c:strRef>
          </c:tx>
          <c:spPr>
            <a:ln w="57150">
              <a:solidFill>
                <a:srgbClr val="1D4F91"/>
              </a:solidFill>
            </a:ln>
          </c:spPr>
          <c:marker>
            <c:symbol val="none"/>
          </c:marker>
          <c:cat>
            <c:strRef>
              <c:f>'Delinquency Trends'!$A$3:$A$56</c:f>
              <c:strCache>
                <c:ptCount val="54"/>
                <c:pt idx="0">
                  <c:v>Jan-18</c:v>
                </c:pt>
                <c:pt idx="1">
                  <c:v>Feb-18</c:v>
                </c:pt>
                <c:pt idx="2">
                  <c:v>Mar-18</c:v>
                </c:pt>
                <c:pt idx="3">
                  <c:v>Apr-18</c:v>
                </c:pt>
                <c:pt idx="4">
                  <c:v>May-18</c:v>
                </c:pt>
                <c:pt idx="5">
                  <c:v>Jun-18</c:v>
                </c:pt>
                <c:pt idx="6">
                  <c:v>Jul-18</c:v>
                </c:pt>
                <c:pt idx="7">
                  <c:v>Aug-18</c:v>
                </c:pt>
                <c:pt idx="8">
                  <c:v>Sep-18</c:v>
                </c:pt>
                <c:pt idx="9">
                  <c:v>Oct-18</c:v>
                </c:pt>
                <c:pt idx="10">
                  <c:v>Nov-18</c:v>
                </c:pt>
                <c:pt idx="11">
                  <c:v>Dec-18</c:v>
                </c:pt>
                <c:pt idx="12">
                  <c:v>Jan-19</c:v>
                </c:pt>
                <c:pt idx="13">
                  <c:v>Feb-19</c:v>
                </c:pt>
                <c:pt idx="14">
                  <c:v>Mar-19</c:v>
                </c:pt>
                <c:pt idx="15">
                  <c:v>Apr-19</c:v>
                </c:pt>
                <c:pt idx="16">
                  <c:v>May-19</c:v>
                </c:pt>
                <c:pt idx="17">
                  <c:v>Jun-19</c:v>
                </c:pt>
                <c:pt idx="18">
                  <c:v>Jul-19</c:v>
                </c:pt>
                <c:pt idx="19">
                  <c:v>Aug-19</c:v>
                </c:pt>
                <c:pt idx="20">
                  <c:v>Sep-19</c:v>
                </c:pt>
                <c:pt idx="21">
                  <c:v>Oct-19</c:v>
                </c:pt>
                <c:pt idx="22">
                  <c:v>Nov-19</c:v>
                </c:pt>
                <c:pt idx="23">
                  <c:v>Dec-19</c:v>
                </c:pt>
                <c:pt idx="24">
                  <c:v>Jan-20</c:v>
                </c:pt>
                <c:pt idx="25">
                  <c:v>Feb-20</c:v>
                </c:pt>
                <c:pt idx="26">
                  <c:v>Mar-20</c:v>
                </c:pt>
                <c:pt idx="27">
                  <c:v>Apr-20</c:v>
                </c:pt>
                <c:pt idx="28">
                  <c:v>May-20</c:v>
                </c:pt>
                <c:pt idx="29">
                  <c:v>Jun-20</c:v>
                </c:pt>
                <c:pt idx="30">
                  <c:v>Jul-20</c:v>
                </c:pt>
                <c:pt idx="31">
                  <c:v>Aug-20</c:v>
                </c:pt>
                <c:pt idx="32">
                  <c:v>Sep-20</c:v>
                </c:pt>
                <c:pt idx="33">
                  <c:v>Oct-20</c:v>
                </c:pt>
                <c:pt idx="34">
                  <c:v>Nov-20</c:v>
                </c:pt>
                <c:pt idx="35">
                  <c:v>Dec-20</c:v>
                </c:pt>
                <c:pt idx="36">
                  <c:v>Jan-21</c:v>
                </c:pt>
                <c:pt idx="37">
                  <c:v>Feb-21</c:v>
                </c:pt>
                <c:pt idx="38">
                  <c:v>Mar-21</c:v>
                </c:pt>
                <c:pt idx="39">
                  <c:v>Apr-21</c:v>
                </c:pt>
                <c:pt idx="40">
                  <c:v>May-21</c:v>
                </c:pt>
                <c:pt idx="41">
                  <c:v>Jun-21</c:v>
                </c:pt>
                <c:pt idx="42">
                  <c:v>Jul-21</c:v>
                </c:pt>
                <c:pt idx="43">
                  <c:v>Aug-21</c:v>
                </c:pt>
                <c:pt idx="44">
                  <c:v>Sep-21</c:v>
                </c:pt>
                <c:pt idx="45">
                  <c:v>Oct-21</c:v>
                </c:pt>
                <c:pt idx="46">
                  <c:v>Nov-21</c:v>
                </c:pt>
                <c:pt idx="47">
                  <c:v>Dec-21</c:v>
                </c:pt>
                <c:pt idx="48">
                  <c:v>Jan-22</c:v>
                </c:pt>
                <c:pt idx="49">
                  <c:v>Feb-22</c:v>
                </c:pt>
                <c:pt idx="50">
                  <c:v>Mar-22</c:v>
                </c:pt>
                <c:pt idx="51">
                  <c:v>Apr-22</c:v>
                </c:pt>
                <c:pt idx="52">
                  <c:v>May-22</c:v>
                </c:pt>
                <c:pt idx="53">
                  <c:v>Jun-22</c:v>
                </c:pt>
              </c:strCache>
            </c:strRef>
          </c:cat>
          <c:val>
            <c:numRef>
              <c:f>'Delinquency Trends'!$K$3:$K$56</c:f>
              <c:numCache>
                <c:formatCode>0.00%</c:formatCode>
                <c:ptCount val="54"/>
                <c:pt idx="0">
                  <c:v>1.1163064067094551E-2</c:v>
                </c:pt>
                <c:pt idx="1">
                  <c:v>1.0646774779991239E-2</c:v>
                </c:pt>
                <c:pt idx="2">
                  <c:v>9.4194281101391917E-3</c:v>
                </c:pt>
                <c:pt idx="3">
                  <c:v>1.0585015872807951E-2</c:v>
                </c:pt>
                <c:pt idx="4">
                  <c:v>8.4822903135095603E-3</c:v>
                </c:pt>
                <c:pt idx="5">
                  <c:v>1.0358468028385189E-2</c:v>
                </c:pt>
                <c:pt idx="6">
                  <c:v>8.9021840688302996E-3</c:v>
                </c:pt>
                <c:pt idx="7">
                  <c:v>1.0756334592436091E-2</c:v>
                </c:pt>
                <c:pt idx="8">
                  <c:v>9.7273280468450716E-3</c:v>
                </c:pt>
                <c:pt idx="9">
                  <c:v>9.4802301096374251E-3</c:v>
                </c:pt>
                <c:pt idx="10">
                  <c:v>1.144783121027817E-2</c:v>
                </c:pt>
                <c:pt idx="11">
                  <c:v>9.8825240866815562E-3</c:v>
                </c:pt>
                <c:pt idx="12">
                  <c:v>1.170723119017684E-2</c:v>
                </c:pt>
                <c:pt idx="13">
                  <c:v>1.1189911327508659E-2</c:v>
                </c:pt>
                <c:pt idx="14">
                  <c:v>9.7551462226018563E-3</c:v>
                </c:pt>
                <c:pt idx="15">
                  <c:v>1.0895172454108639E-2</c:v>
                </c:pt>
                <c:pt idx="16">
                  <c:v>9.2921996218445664E-3</c:v>
                </c:pt>
                <c:pt idx="17">
                  <c:v>1.0326535239156579E-2</c:v>
                </c:pt>
                <c:pt idx="18">
                  <c:v>9.4547194033011289E-3</c:v>
                </c:pt>
                <c:pt idx="19">
                  <c:v>1.116819576600961E-2</c:v>
                </c:pt>
                <c:pt idx="20">
                  <c:v>1.0922473861401921E-2</c:v>
                </c:pt>
                <c:pt idx="21">
                  <c:v>9.8219016458996212E-3</c:v>
                </c:pt>
                <c:pt idx="22">
                  <c:v>1.1071157208575591E-2</c:v>
                </c:pt>
                <c:pt idx="23">
                  <c:v>9.6199747258895324E-3</c:v>
                </c:pt>
                <c:pt idx="24">
                  <c:v>1.137025752183601E-2</c:v>
                </c:pt>
                <c:pt idx="25">
                  <c:v>1.042418645398956E-2</c:v>
                </c:pt>
                <c:pt idx="26">
                  <c:v>9.2914284487255038E-3</c:v>
                </c:pt>
                <c:pt idx="27">
                  <c:v>9.1700915656721376E-3</c:v>
                </c:pt>
                <c:pt idx="28">
                  <c:v>7.4049404777800322E-3</c:v>
                </c:pt>
                <c:pt idx="29">
                  <c:v>7.4014137405220091E-3</c:v>
                </c:pt>
                <c:pt idx="30">
                  <c:v>5.9616268344022038E-3</c:v>
                </c:pt>
                <c:pt idx="31">
                  <c:v>7.482647729660446E-3</c:v>
                </c:pt>
                <c:pt idx="32">
                  <c:v>7.7898651517992251E-3</c:v>
                </c:pt>
                <c:pt idx="33">
                  <c:v>7.0118582177519807E-3</c:v>
                </c:pt>
                <c:pt idx="34">
                  <c:v>8.2883672060852752E-3</c:v>
                </c:pt>
                <c:pt idx="35">
                  <c:v>7.6922709570236584E-3</c:v>
                </c:pt>
                <c:pt idx="36">
                  <c:v>9.1028027226758654E-3</c:v>
                </c:pt>
                <c:pt idx="37">
                  <c:v>7.8860083467079001E-3</c:v>
                </c:pt>
                <c:pt idx="38">
                  <c:v>7.1567420030952747E-3</c:v>
                </c:pt>
                <c:pt idx="39">
                  <c:v>7.1267870530611864E-3</c:v>
                </c:pt>
                <c:pt idx="40">
                  <c:v>5.4046829744165744E-3</c:v>
                </c:pt>
                <c:pt idx="41">
                  <c:v>6.5979563215611279E-3</c:v>
                </c:pt>
                <c:pt idx="42">
                  <c:v>6.1413387842607107E-3</c:v>
                </c:pt>
                <c:pt idx="43">
                  <c:v>7.4005501071556946E-3</c:v>
                </c:pt>
                <c:pt idx="44">
                  <c:v>7.7311162799331467E-3</c:v>
                </c:pt>
                <c:pt idx="45">
                  <c:v>7.3025429501207819E-3</c:v>
                </c:pt>
                <c:pt idx="46">
                  <c:v>8.8305724565364233E-3</c:v>
                </c:pt>
                <c:pt idx="47">
                  <c:v>8.5405109499054228E-3</c:v>
                </c:pt>
                <c:pt idx="48">
                  <c:v>9.3734666919886734E-3</c:v>
                </c:pt>
                <c:pt idx="49">
                  <c:v>1.002405856397702E-2</c:v>
                </c:pt>
                <c:pt idx="50">
                  <c:v>9.1319981218349038E-3</c:v>
                </c:pt>
                <c:pt idx="51">
                  <c:v>1.0570906362319599E-2</c:v>
                </c:pt>
                <c:pt idx="52">
                  <c:v>8.9135722188019347E-3</c:v>
                </c:pt>
                <c:pt idx="53">
                  <c:v>1.042172324876359E-2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DE8-4C92-85F9-1598095B8ED6}"/>
            </c:ext>
          </c:extLst>
        </c:ser>
        <c:ser>
          <c:idx val="1"/>
          <c:order val="1"/>
          <c:tx>
            <c:strRef>
              <c:f>'Delinquency Trends'!$L$2</c:f>
              <c:strCache>
                <c:ptCount val="1"/>
                <c:pt idx="0">
                  <c:v>%bals60</c:v>
                </c:pt>
              </c:strCache>
            </c:strRef>
          </c:tx>
          <c:spPr>
            <a:ln w="57150">
              <a:solidFill>
                <a:srgbClr val="6D2077"/>
              </a:solidFill>
            </a:ln>
          </c:spPr>
          <c:marker>
            <c:symbol val="none"/>
          </c:marker>
          <c:cat>
            <c:strRef>
              <c:f>'Delinquency Trends'!$A$3:$A$56</c:f>
              <c:strCache>
                <c:ptCount val="54"/>
                <c:pt idx="0">
                  <c:v>Jan-18</c:v>
                </c:pt>
                <c:pt idx="1">
                  <c:v>Feb-18</c:v>
                </c:pt>
                <c:pt idx="2">
                  <c:v>Mar-18</c:v>
                </c:pt>
                <c:pt idx="3">
                  <c:v>Apr-18</c:v>
                </c:pt>
                <c:pt idx="4">
                  <c:v>May-18</c:v>
                </c:pt>
                <c:pt idx="5">
                  <c:v>Jun-18</c:v>
                </c:pt>
                <c:pt idx="6">
                  <c:v>Jul-18</c:v>
                </c:pt>
                <c:pt idx="7">
                  <c:v>Aug-18</c:v>
                </c:pt>
                <c:pt idx="8">
                  <c:v>Sep-18</c:v>
                </c:pt>
                <c:pt idx="9">
                  <c:v>Oct-18</c:v>
                </c:pt>
                <c:pt idx="10">
                  <c:v>Nov-18</c:v>
                </c:pt>
                <c:pt idx="11">
                  <c:v>Dec-18</c:v>
                </c:pt>
                <c:pt idx="12">
                  <c:v>Jan-19</c:v>
                </c:pt>
                <c:pt idx="13">
                  <c:v>Feb-19</c:v>
                </c:pt>
                <c:pt idx="14">
                  <c:v>Mar-19</c:v>
                </c:pt>
                <c:pt idx="15">
                  <c:v>Apr-19</c:v>
                </c:pt>
                <c:pt idx="16">
                  <c:v>May-19</c:v>
                </c:pt>
                <c:pt idx="17">
                  <c:v>Jun-19</c:v>
                </c:pt>
                <c:pt idx="18">
                  <c:v>Jul-19</c:v>
                </c:pt>
                <c:pt idx="19">
                  <c:v>Aug-19</c:v>
                </c:pt>
                <c:pt idx="20">
                  <c:v>Sep-19</c:v>
                </c:pt>
                <c:pt idx="21">
                  <c:v>Oct-19</c:v>
                </c:pt>
                <c:pt idx="22">
                  <c:v>Nov-19</c:v>
                </c:pt>
                <c:pt idx="23">
                  <c:v>Dec-19</c:v>
                </c:pt>
                <c:pt idx="24">
                  <c:v>Jan-20</c:v>
                </c:pt>
                <c:pt idx="25">
                  <c:v>Feb-20</c:v>
                </c:pt>
                <c:pt idx="26">
                  <c:v>Mar-20</c:v>
                </c:pt>
                <c:pt idx="27">
                  <c:v>Apr-20</c:v>
                </c:pt>
                <c:pt idx="28">
                  <c:v>May-20</c:v>
                </c:pt>
                <c:pt idx="29">
                  <c:v>Jun-20</c:v>
                </c:pt>
                <c:pt idx="30">
                  <c:v>Jul-20</c:v>
                </c:pt>
                <c:pt idx="31">
                  <c:v>Aug-20</c:v>
                </c:pt>
                <c:pt idx="32">
                  <c:v>Sep-20</c:v>
                </c:pt>
                <c:pt idx="33">
                  <c:v>Oct-20</c:v>
                </c:pt>
                <c:pt idx="34">
                  <c:v>Nov-20</c:v>
                </c:pt>
                <c:pt idx="35">
                  <c:v>Dec-20</c:v>
                </c:pt>
                <c:pt idx="36">
                  <c:v>Jan-21</c:v>
                </c:pt>
                <c:pt idx="37">
                  <c:v>Feb-21</c:v>
                </c:pt>
                <c:pt idx="38">
                  <c:v>Mar-21</c:v>
                </c:pt>
                <c:pt idx="39">
                  <c:v>Apr-21</c:v>
                </c:pt>
                <c:pt idx="40">
                  <c:v>May-21</c:v>
                </c:pt>
                <c:pt idx="41">
                  <c:v>Jun-21</c:v>
                </c:pt>
                <c:pt idx="42">
                  <c:v>Jul-21</c:v>
                </c:pt>
                <c:pt idx="43">
                  <c:v>Aug-21</c:v>
                </c:pt>
                <c:pt idx="44">
                  <c:v>Sep-21</c:v>
                </c:pt>
                <c:pt idx="45">
                  <c:v>Oct-21</c:v>
                </c:pt>
                <c:pt idx="46">
                  <c:v>Nov-21</c:v>
                </c:pt>
                <c:pt idx="47">
                  <c:v>Dec-21</c:v>
                </c:pt>
                <c:pt idx="48">
                  <c:v>Jan-22</c:v>
                </c:pt>
                <c:pt idx="49">
                  <c:v>Feb-22</c:v>
                </c:pt>
                <c:pt idx="50">
                  <c:v>Mar-22</c:v>
                </c:pt>
                <c:pt idx="51">
                  <c:v>Apr-22</c:v>
                </c:pt>
                <c:pt idx="52">
                  <c:v>May-22</c:v>
                </c:pt>
                <c:pt idx="53">
                  <c:v>Jun-22</c:v>
                </c:pt>
              </c:strCache>
            </c:strRef>
          </c:cat>
          <c:val>
            <c:numRef>
              <c:f>'Delinquency Trends'!$L$3:$L$56</c:f>
              <c:numCache>
                <c:formatCode>0.00%</c:formatCode>
                <c:ptCount val="54"/>
                <c:pt idx="0">
                  <c:v>7.0902550396742467E-3</c:v>
                </c:pt>
                <c:pt idx="1">
                  <c:v>7.1060028947050099E-3</c:v>
                </c:pt>
                <c:pt idx="2">
                  <c:v>6.196712285849614E-3</c:v>
                </c:pt>
                <c:pt idx="3">
                  <c:v>5.8501453915611127E-3</c:v>
                </c:pt>
                <c:pt idx="4">
                  <c:v>6.6473769769317811E-3</c:v>
                </c:pt>
                <c:pt idx="5">
                  <c:v>5.7244471634033426E-3</c:v>
                </c:pt>
                <c:pt idx="6">
                  <c:v>6.1670639139594363E-3</c:v>
                </c:pt>
                <c:pt idx="7">
                  <c:v>6.221131013389428E-3</c:v>
                </c:pt>
                <c:pt idx="8">
                  <c:v>6.3477531366839778E-3</c:v>
                </c:pt>
                <c:pt idx="9">
                  <c:v>6.3335718201673833E-3</c:v>
                </c:pt>
                <c:pt idx="10">
                  <c:v>6.8974122952967431E-3</c:v>
                </c:pt>
                <c:pt idx="11">
                  <c:v>6.9293120172394824E-3</c:v>
                </c:pt>
                <c:pt idx="12">
                  <c:v>6.9897631260347603E-3</c:v>
                </c:pt>
                <c:pt idx="13">
                  <c:v>7.0515880829585811E-3</c:v>
                </c:pt>
                <c:pt idx="14">
                  <c:v>6.3769933710909792E-3</c:v>
                </c:pt>
                <c:pt idx="15">
                  <c:v>5.963206869604846E-3</c:v>
                </c:pt>
                <c:pt idx="16">
                  <c:v>6.5101501992869942E-3</c:v>
                </c:pt>
                <c:pt idx="17">
                  <c:v>6.0913482991817331E-3</c:v>
                </c:pt>
                <c:pt idx="18">
                  <c:v>6.4514414266512079E-3</c:v>
                </c:pt>
                <c:pt idx="19">
                  <c:v>6.5831277200211948E-3</c:v>
                </c:pt>
                <c:pt idx="20">
                  <c:v>6.7420264198163951E-3</c:v>
                </c:pt>
                <c:pt idx="21">
                  <c:v>6.7987398268178987E-3</c:v>
                </c:pt>
                <c:pt idx="22">
                  <c:v>6.7700454798354948E-3</c:v>
                </c:pt>
                <c:pt idx="23">
                  <c:v>7.1065755107436518E-3</c:v>
                </c:pt>
                <c:pt idx="24">
                  <c:v>7.0477873825133749E-3</c:v>
                </c:pt>
                <c:pt idx="25">
                  <c:v>7.3480298220020973E-3</c:v>
                </c:pt>
                <c:pt idx="26">
                  <c:v>6.3057211530753192E-3</c:v>
                </c:pt>
                <c:pt idx="27">
                  <c:v>6.2054784058568112E-3</c:v>
                </c:pt>
                <c:pt idx="28">
                  <c:v>6.0074467786233651E-3</c:v>
                </c:pt>
                <c:pt idx="29">
                  <c:v>5.5934782618633459E-3</c:v>
                </c:pt>
                <c:pt idx="30">
                  <c:v>4.9028571110068392E-3</c:v>
                </c:pt>
                <c:pt idx="31">
                  <c:v>4.2942640973779823E-3</c:v>
                </c:pt>
                <c:pt idx="32">
                  <c:v>4.8242025681493831E-3</c:v>
                </c:pt>
                <c:pt idx="33">
                  <c:v>5.0630196048508233E-3</c:v>
                </c:pt>
                <c:pt idx="34">
                  <c:v>5.0657670134633976E-3</c:v>
                </c:pt>
                <c:pt idx="35">
                  <c:v>5.430650040112125E-3</c:v>
                </c:pt>
                <c:pt idx="36">
                  <c:v>5.4640460237634593E-3</c:v>
                </c:pt>
                <c:pt idx="37">
                  <c:v>5.4320912827761038E-3</c:v>
                </c:pt>
                <c:pt idx="38">
                  <c:v>4.5781586240273356E-3</c:v>
                </c:pt>
                <c:pt idx="39">
                  <c:v>4.0895281864930886E-3</c:v>
                </c:pt>
                <c:pt idx="40">
                  <c:v>4.2666844851313758E-3</c:v>
                </c:pt>
                <c:pt idx="41">
                  <c:v>3.8089313513416699E-3</c:v>
                </c:pt>
                <c:pt idx="42">
                  <c:v>3.9375279934979451E-3</c:v>
                </c:pt>
                <c:pt idx="43">
                  <c:v>4.1798933852554036E-3</c:v>
                </c:pt>
                <c:pt idx="44">
                  <c:v>4.4848536110766446E-3</c:v>
                </c:pt>
                <c:pt idx="45">
                  <c:v>4.6696779203429257E-3</c:v>
                </c:pt>
                <c:pt idx="46">
                  <c:v>5.134793550234028E-3</c:v>
                </c:pt>
                <c:pt idx="47">
                  <c:v>5.506068351425605E-3</c:v>
                </c:pt>
                <c:pt idx="48">
                  <c:v>5.708988886419096E-3</c:v>
                </c:pt>
                <c:pt idx="49">
                  <c:v>6.2113710503199793E-3</c:v>
                </c:pt>
                <c:pt idx="50">
                  <c:v>5.5907595887441123E-3</c:v>
                </c:pt>
                <c:pt idx="51">
                  <c:v>5.4004856814646764E-3</c:v>
                </c:pt>
                <c:pt idx="52">
                  <c:v>6.6549680074583289E-3</c:v>
                </c:pt>
                <c:pt idx="53">
                  <c:v>6.3412482081100291E-3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DE8-4C92-85F9-1598095B8ED6}"/>
            </c:ext>
          </c:extLst>
        </c:ser>
        <c:ser>
          <c:idx val="2"/>
          <c:order val="2"/>
          <c:tx>
            <c:strRef>
              <c:f>'Delinquency Trends'!$M$2</c:f>
              <c:strCache>
                <c:ptCount val="1"/>
                <c:pt idx="0">
                  <c:v>%bals90</c:v>
                </c:pt>
              </c:strCache>
            </c:strRef>
          </c:tx>
          <c:spPr>
            <a:ln w="57150">
              <a:solidFill>
                <a:srgbClr val="E63888"/>
              </a:solidFill>
            </a:ln>
          </c:spPr>
          <c:marker>
            <c:symbol val="none"/>
          </c:marker>
          <c:cat>
            <c:strRef>
              <c:f>'Delinquency Trends'!$A$3:$A$56</c:f>
              <c:strCache>
                <c:ptCount val="54"/>
                <c:pt idx="0">
                  <c:v>Jan-18</c:v>
                </c:pt>
                <c:pt idx="1">
                  <c:v>Feb-18</c:v>
                </c:pt>
                <c:pt idx="2">
                  <c:v>Mar-18</c:v>
                </c:pt>
                <c:pt idx="3">
                  <c:v>Apr-18</c:v>
                </c:pt>
                <c:pt idx="4">
                  <c:v>May-18</c:v>
                </c:pt>
                <c:pt idx="5">
                  <c:v>Jun-18</c:v>
                </c:pt>
                <c:pt idx="6">
                  <c:v>Jul-18</c:v>
                </c:pt>
                <c:pt idx="7">
                  <c:v>Aug-18</c:v>
                </c:pt>
                <c:pt idx="8">
                  <c:v>Sep-18</c:v>
                </c:pt>
                <c:pt idx="9">
                  <c:v>Oct-18</c:v>
                </c:pt>
                <c:pt idx="10">
                  <c:v>Nov-18</c:v>
                </c:pt>
                <c:pt idx="11">
                  <c:v>Dec-18</c:v>
                </c:pt>
                <c:pt idx="12">
                  <c:v>Jan-19</c:v>
                </c:pt>
                <c:pt idx="13">
                  <c:v>Feb-19</c:v>
                </c:pt>
                <c:pt idx="14">
                  <c:v>Mar-19</c:v>
                </c:pt>
                <c:pt idx="15">
                  <c:v>Apr-19</c:v>
                </c:pt>
                <c:pt idx="16">
                  <c:v>May-19</c:v>
                </c:pt>
                <c:pt idx="17">
                  <c:v>Jun-19</c:v>
                </c:pt>
                <c:pt idx="18">
                  <c:v>Jul-19</c:v>
                </c:pt>
                <c:pt idx="19">
                  <c:v>Aug-19</c:v>
                </c:pt>
                <c:pt idx="20">
                  <c:v>Sep-19</c:v>
                </c:pt>
                <c:pt idx="21">
                  <c:v>Oct-19</c:v>
                </c:pt>
                <c:pt idx="22">
                  <c:v>Nov-19</c:v>
                </c:pt>
                <c:pt idx="23">
                  <c:v>Dec-19</c:v>
                </c:pt>
                <c:pt idx="24">
                  <c:v>Jan-20</c:v>
                </c:pt>
                <c:pt idx="25">
                  <c:v>Feb-20</c:v>
                </c:pt>
                <c:pt idx="26">
                  <c:v>Mar-20</c:v>
                </c:pt>
                <c:pt idx="27">
                  <c:v>Apr-20</c:v>
                </c:pt>
                <c:pt idx="28">
                  <c:v>May-20</c:v>
                </c:pt>
                <c:pt idx="29">
                  <c:v>Jun-20</c:v>
                </c:pt>
                <c:pt idx="30">
                  <c:v>Jul-20</c:v>
                </c:pt>
                <c:pt idx="31">
                  <c:v>Aug-20</c:v>
                </c:pt>
                <c:pt idx="32">
                  <c:v>Sep-20</c:v>
                </c:pt>
                <c:pt idx="33">
                  <c:v>Oct-20</c:v>
                </c:pt>
                <c:pt idx="34">
                  <c:v>Nov-20</c:v>
                </c:pt>
                <c:pt idx="35">
                  <c:v>Dec-20</c:v>
                </c:pt>
                <c:pt idx="36">
                  <c:v>Jan-21</c:v>
                </c:pt>
                <c:pt idx="37">
                  <c:v>Feb-21</c:v>
                </c:pt>
                <c:pt idx="38">
                  <c:v>Mar-21</c:v>
                </c:pt>
                <c:pt idx="39">
                  <c:v>Apr-21</c:v>
                </c:pt>
                <c:pt idx="40">
                  <c:v>May-21</c:v>
                </c:pt>
                <c:pt idx="41">
                  <c:v>Jun-21</c:v>
                </c:pt>
                <c:pt idx="42">
                  <c:v>Jul-21</c:v>
                </c:pt>
                <c:pt idx="43">
                  <c:v>Aug-21</c:v>
                </c:pt>
                <c:pt idx="44">
                  <c:v>Sep-21</c:v>
                </c:pt>
                <c:pt idx="45">
                  <c:v>Oct-21</c:v>
                </c:pt>
                <c:pt idx="46">
                  <c:v>Nov-21</c:v>
                </c:pt>
                <c:pt idx="47">
                  <c:v>Dec-21</c:v>
                </c:pt>
                <c:pt idx="48">
                  <c:v>Jan-22</c:v>
                </c:pt>
                <c:pt idx="49">
                  <c:v>Feb-22</c:v>
                </c:pt>
                <c:pt idx="50">
                  <c:v>Mar-22</c:v>
                </c:pt>
                <c:pt idx="51">
                  <c:v>Apr-22</c:v>
                </c:pt>
                <c:pt idx="52">
                  <c:v>May-22</c:v>
                </c:pt>
                <c:pt idx="53">
                  <c:v>Jun-22</c:v>
                </c:pt>
              </c:strCache>
            </c:strRef>
          </c:cat>
          <c:val>
            <c:numRef>
              <c:f>'Delinquency Trends'!$M$3:$M$56</c:f>
              <c:numCache>
                <c:formatCode>0.00%</c:formatCode>
                <c:ptCount val="54"/>
                <c:pt idx="0">
                  <c:v>1.1870136764676589E-2</c:v>
                </c:pt>
                <c:pt idx="1">
                  <c:v>1.1674445449515489E-2</c:v>
                </c:pt>
                <c:pt idx="2">
                  <c:v>1.1644463655776869E-2</c:v>
                </c:pt>
                <c:pt idx="3">
                  <c:v>1.1226748430987751E-2</c:v>
                </c:pt>
                <c:pt idx="4">
                  <c:v>1.0782127856940641E-2</c:v>
                </c:pt>
                <c:pt idx="5">
                  <c:v>1.1319526395015871E-2</c:v>
                </c:pt>
                <c:pt idx="6">
                  <c:v>1.044174942035637E-2</c:v>
                </c:pt>
                <c:pt idx="7">
                  <c:v>1.093757502296931E-2</c:v>
                </c:pt>
                <c:pt idx="8">
                  <c:v>1.1116072666479401E-2</c:v>
                </c:pt>
                <c:pt idx="9">
                  <c:v>1.108475634688681E-2</c:v>
                </c:pt>
                <c:pt idx="10">
                  <c:v>1.0343740241739891E-2</c:v>
                </c:pt>
                <c:pt idx="11">
                  <c:v>1.107669642280916E-2</c:v>
                </c:pt>
                <c:pt idx="12">
                  <c:v>1.1078528593534731E-2</c:v>
                </c:pt>
                <c:pt idx="13">
                  <c:v>1.129614572948281E-2</c:v>
                </c:pt>
                <c:pt idx="14">
                  <c:v>1.107175092677502E-2</c:v>
                </c:pt>
                <c:pt idx="15">
                  <c:v>1.024513942872392E-2</c:v>
                </c:pt>
                <c:pt idx="16">
                  <c:v>9.6651768327524704E-3</c:v>
                </c:pt>
                <c:pt idx="17">
                  <c:v>1.022635422726636E-2</c:v>
                </c:pt>
                <c:pt idx="18">
                  <c:v>9.929707695781647E-3</c:v>
                </c:pt>
                <c:pt idx="19">
                  <c:v>9.6961412883108007E-3</c:v>
                </c:pt>
                <c:pt idx="20">
                  <c:v>9.7048280989927172E-3</c:v>
                </c:pt>
                <c:pt idx="21">
                  <c:v>1.010873800347634E-2</c:v>
                </c:pt>
                <c:pt idx="22">
                  <c:v>1.010400841315116E-2</c:v>
                </c:pt>
                <c:pt idx="23">
                  <c:v>9.9436539742391149E-3</c:v>
                </c:pt>
                <c:pt idx="24">
                  <c:v>1.029881626877322E-2</c:v>
                </c:pt>
                <c:pt idx="25">
                  <c:v>1.033649460140304E-2</c:v>
                </c:pt>
                <c:pt idx="26">
                  <c:v>1.0511051023323569E-2</c:v>
                </c:pt>
                <c:pt idx="27">
                  <c:v>1.010277557322381E-2</c:v>
                </c:pt>
                <c:pt idx="28">
                  <c:v>9.5383157879214871E-3</c:v>
                </c:pt>
                <c:pt idx="29">
                  <c:v>9.8775593735553179E-3</c:v>
                </c:pt>
                <c:pt idx="30">
                  <c:v>9.601157915402999E-3</c:v>
                </c:pt>
                <c:pt idx="31">
                  <c:v>8.3681822106676379E-3</c:v>
                </c:pt>
                <c:pt idx="32">
                  <c:v>8.0362290842329875E-3</c:v>
                </c:pt>
                <c:pt idx="33">
                  <c:v>8.3753503638652662E-3</c:v>
                </c:pt>
                <c:pt idx="34">
                  <c:v>8.5807541693556904E-3</c:v>
                </c:pt>
                <c:pt idx="35">
                  <c:v>8.138002154620962E-3</c:v>
                </c:pt>
                <c:pt idx="36">
                  <c:v>8.7007915539321599E-3</c:v>
                </c:pt>
                <c:pt idx="37">
                  <c:v>8.7247354023416521E-3</c:v>
                </c:pt>
                <c:pt idx="38">
                  <c:v>8.7886108780746899E-3</c:v>
                </c:pt>
                <c:pt idx="39">
                  <c:v>7.9628484347595303E-3</c:v>
                </c:pt>
                <c:pt idx="40">
                  <c:v>7.5443179136947874E-3</c:v>
                </c:pt>
                <c:pt idx="41">
                  <c:v>7.5567866399309947E-3</c:v>
                </c:pt>
                <c:pt idx="42">
                  <c:v>6.9458580251213009E-3</c:v>
                </c:pt>
                <c:pt idx="43">
                  <c:v>6.9438201592782606E-3</c:v>
                </c:pt>
                <c:pt idx="44">
                  <c:v>7.436121996494096E-3</c:v>
                </c:pt>
                <c:pt idx="45">
                  <c:v>7.6866205628494631E-3</c:v>
                </c:pt>
                <c:pt idx="46">
                  <c:v>8.1034090814648598E-3</c:v>
                </c:pt>
                <c:pt idx="47">
                  <c:v>8.5401888477908677E-3</c:v>
                </c:pt>
                <c:pt idx="48">
                  <c:v>9.1593370758799222E-3</c:v>
                </c:pt>
                <c:pt idx="49">
                  <c:v>9.7909622752871076E-3</c:v>
                </c:pt>
                <c:pt idx="50">
                  <c:v>1.012691771683266E-2</c:v>
                </c:pt>
                <c:pt idx="51">
                  <c:v>9.8969156860248559E-3</c:v>
                </c:pt>
                <c:pt idx="52">
                  <c:v>9.8490820941217402E-3</c:v>
                </c:pt>
                <c:pt idx="53">
                  <c:v>1.0875214647773039E-2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DE8-4C92-85F9-1598095B8E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080001"/>
        <c:axId val="50080002"/>
      </c:lineChart>
      <c:catAx>
        <c:axId val="50080001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-2700000"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080002"/>
        <c:crosses val="autoZero"/>
        <c:auto val="1"/>
        <c:lblAlgn val="ctr"/>
        <c:lblOffset val="100"/>
        <c:noMultiLvlLbl val="0"/>
      </c:catAx>
      <c:valAx>
        <c:axId val="50080002"/>
        <c:scaling>
          <c:orientation val="minMax"/>
        </c:scaling>
        <c:delete val="0"/>
        <c:axPos val="l"/>
        <c:majorGridlines>
          <c:spPr>
            <a:ln w="9525">
              <a:solidFill>
                <a:srgbClr val="9EA0A1"/>
              </a:solidFill>
            </a:ln>
          </c:spPr>
        </c:majorGridlines>
        <c:numFmt formatCode="0.00%" sourceLinked="1"/>
        <c:majorTickMark val="out"/>
        <c:minorTickMark val="none"/>
        <c:tickLblPos val="nextTo"/>
        <c:txPr>
          <a:bodyPr/>
          <a:lstStyle/>
          <a:p>
            <a:pPr>
              <a:defRPr baseline="0">
                <a:solidFill>
                  <a:srgbClr val="63666A"/>
                </a:solidFill>
              </a:defRPr>
            </a:pPr>
            <a:endParaRPr lang="en-US"/>
          </a:p>
        </c:txPr>
        <c:crossAx val="50080001"/>
        <c:crosses val="autoZero"/>
        <c:crossBetween val="between"/>
        <c:majorUnit val="5.0000000000000001E-3"/>
      </c:valAx>
      <c:spPr>
        <a:solidFill>
          <a:srgbClr val="F2F2F2"/>
        </a:solidFill>
      </c:spPr>
    </c:plotArea>
    <c:plotVisOnly val="1"/>
    <c:dispBlanksAs val="gap"/>
    <c:showDLblsOverMax val="0"/>
  </c:chart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theme" Target="../theme/theme3.xml"/><Relationship Id="rId6" Type="http://schemas.openxmlformats.org/officeDocument/2006/relationships/image" Target="../media/image28.png"/><Relationship Id="rId5" Type="http://schemas.openxmlformats.org/officeDocument/2006/relationships/tags" Target="../tags/tag10.xml"/><Relationship Id="rId4" Type="http://schemas.openxmlformats.org/officeDocument/2006/relationships/tags" Target="../tags/tag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DDEC0C-DB8F-4E05-9C64-ED695039D02E}"/>
              </a:ext>
            </a:extLst>
          </p:cNvPr>
          <p:cNvSpPr>
            <a:spLocks noGrp="1"/>
          </p:cNvSpPr>
          <p:nvPr>
            <p:ph type="dt" sz="quarter" idx="1"/>
            <p:custDataLst>
              <p:tags r:id="rId2"/>
            </p:custDataLst>
          </p:nvPr>
        </p:nvSpPr>
        <p:spPr>
          <a:xfrm>
            <a:off x="6107185" y="6948171"/>
            <a:ext cx="3494015" cy="367030"/>
          </a:xfrm>
          <a:prstGeom prst="rect">
            <a:avLst/>
          </a:prstGeom>
        </p:spPr>
        <p:txBody>
          <a:bodyPr vert="horz" lIns="96661" tIns="48331" rIns="96661" bIns="48331" rtlCol="0" anchor="ctr"/>
          <a:lstStyle>
            <a:lvl1pPr algn="r">
              <a:defRPr sz="1300"/>
            </a:lvl1pPr>
          </a:lstStyle>
          <a:p>
            <a:fld id="{1B36DE5D-C6DB-8F41-8D9A-9C896D86D84E}" type="datetime1">
              <a:rPr lang="en-US" sz="1000"/>
              <a:t>7/19/2022</a:t>
            </a:fld>
            <a:endParaRPr lang="en-US" sz="10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E5A217-40EA-4D11-BBCC-A63C36C72EB2}"/>
              </a:ext>
            </a:extLst>
          </p:cNvPr>
          <p:cNvSpPr>
            <a:spLocks noGrp="1"/>
          </p:cNvSpPr>
          <p:nvPr>
            <p:ph type="ftr" sz="quarter" idx="2"/>
            <p:custDataLst>
              <p:tags r:id="rId3"/>
            </p:custDataLst>
          </p:nvPr>
        </p:nvSpPr>
        <p:spPr>
          <a:xfrm>
            <a:off x="0" y="6948171"/>
            <a:ext cx="3629077" cy="367029"/>
          </a:xfrm>
          <a:prstGeom prst="rect">
            <a:avLst/>
          </a:prstGeom>
        </p:spPr>
        <p:txBody>
          <a:bodyPr vert="horz" lIns="96661" tIns="48331" rIns="96661" bIns="48331" rtlCol="0" anchor="ctr"/>
          <a:lstStyle>
            <a:lvl1pPr algn="l">
              <a:defRPr sz="1300"/>
            </a:lvl1pPr>
          </a:lstStyle>
          <a:p>
            <a:r>
              <a:rPr lang="en-US" sz="1000"/>
              <a:t>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C27313-AE86-43C4-9421-BA866B0746B6}"/>
              </a:ext>
            </a:extLst>
          </p:cNvPr>
          <p:cNvSpPr>
            <a:spLocks noGrp="1"/>
          </p:cNvSpPr>
          <p:nvPr>
            <p:ph type="sldNum" sz="quarter" idx="3"/>
            <p:custDataLst>
              <p:tags r:id="rId4"/>
            </p:custDataLst>
          </p:nvPr>
        </p:nvSpPr>
        <p:spPr>
          <a:xfrm>
            <a:off x="3899203" y="6948171"/>
            <a:ext cx="1949602" cy="367029"/>
          </a:xfrm>
          <a:prstGeom prst="rect">
            <a:avLst/>
          </a:prstGeom>
        </p:spPr>
        <p:txBody>
          <a:bodyPr vert="horz" lIns="96661" tIns="48331" rIns="96661" bIns="48331" rtlCol="0" anchor="ctr"/>
          <a:lstStyle>
            <a:lvl1pPr algn="r">
              <a:defRPr sz="1300"/>
            </a:lvl1pPr>
          </a:lstStyle>
          <a:p>
            <a:pPr algn="ctr"/>
            <a:fld id="{E40137D8-E3C1-49FC-BD59-773FDECB7670}" type="slidenum">
              <a:rPr lang="en-US" sz="1000"/>
              <a:pPr algn="ctr"/>
              <a:t>‹#›</a:t>
            </a:fld>
            <a:endParaRPr lang="en-US" sz="1000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35116C0E-F79E-442B-AD43-EA7B3359FBF4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63683" y="217305"/>
            <a:ext cx="1597264" cy="294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482658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8.jpeg>
</file>

<file path=ppt/media/image2.png>
</file>

<file path=ppt/media/image20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sv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4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7" Type="http://schemas.openxmlformats.org/officeDocument/2006/relationships/tags" Target="../tags/tag6.xml"/><Relationship Id="rId2" Type="http://schemas.openxmlformats.org/officeDocument/2006/relationships/tags" Target="../tags/tag1.xml"/><Relationship Id="rId1" Type="http://schemas.openxmlformats.org/officeDocument/2006/relationships/theme" Target="../theme/theme2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  <p:custDataLst>
              <p:tags r:id="rId2"/>
            </p:custDataLst>
          </p:nvPr>
        </p:nvSpPr>
        <p:spPr>
          <a:xfrm>
            <a:off x="540251" y="174491"/>
            <a:ext cx="8520695" cy="192540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1300">
                <a:solidFill>
                  <a:schemeClr val="accent1"/>
                </a:solidFill>
              </a:defRPr>
            </a:lvl1pPr>
          </a:lstStyle>
          <a:p>
            <a:r>
              <a:rPr lang="en-US"/>
              <a:t>Experian Presentation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  <p:custDataLst>
              <p:tags r:id="rId3"/>
            </p:custDataLst>
          </p:nvPr>
        </p:nvSpPr>
        <p:spPr>
          <a:xfrm>
            <a:off x="2724745" y="6932703"/>
            <a:ext cx="4545153" cy="208006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ctr">
              <a:defRPr sz="1000"/>
            </a:lvl1pPr>
          </a:lstStyle>
          <a:p>
            <a:fld id="{2DC99502-5841-8C44-AF44-CEEA1344C552}" type="datetime1">
              <a:rPr lang="en-US" smtClean="0"/>
              <a:t>7/19/2022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  <p:custDataLst>
              <p:tags r:id="rId4"/>
            </p:custDataLst>
          </p:nvPr>
        </p:nvSpPr>
        <p:spPr>
          <a:xfrm>
            <a:off x="1784350" y="415925"/>
            <a:ext cx="3314700" cy="1865313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540253" y="2335496"/>
            <a:ext cx="8520696" cy="4509922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First level is 12 </a:t>
            </a:r>
            <a:r>
              <a:rPr lang="en-US" err="1"/>
              <a:t>pt</a:t>
            </a:r>
            <a:r>
              <a:rPr lang="en-US"/>
              <a:t> Arial Text</a:t>
            </a:r>
          </a:p>
          <a:p>
            <a:pPr lvl="1"/>
            <a:r>
              <a:rPr lang="en-US"/>
              <a:t>Second level is 12 </a:t>
            </a:r>
            <a:r>
              <a:rPr lang="en-US" err="1"/>
              <a:t>pt</a:t>
            </a:r>
            <a:r>
              <a:rPr lang="en-US"/>
              <a:t> Arial</a:t>
            </a:r>
          </a:p>
          <a:p>
            <a:pPr lvl="2"/>
            <a:r>
              <a:rPr lang="en-US"/>
              <a:t>Third level is 10 </a:t>
            </a:r>
            <a:r>
              <a:rPr lang="en-US" err="1"/>
              <a:t>pt</a:t>
            </a:r>
            <a:endParaRPr lang="en-US"/>
          </a:p>
          <a:p>
            <a:pPr lvl="3"/>
            <a:r>
              <a:rPr lang="en-US"/>
              <a:t>Fourth level is 10 </a:t>
            </a:r>
            <a:r>
              <a:rPr lang="en-US" err="1"/>
              <a:t>pt</a:t>
            </a:r>
            <a:endParaRPr lang="en-US"/>
          </a:p>
          <a:p>
            <a:pPr lvl="4"/>
            <a:r>
              <a:rPr lang="en-US"/>
              <a:t>Fifth level is 10 </a:t>
            </a:r>
            <a:r>
              <a:rPr lang="en-US" err="1"/>
              <a:t>pt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  <p:custDataLst>
              <p:tags r:id="rId6"/>
            </p:custDataLst>
          </p:nvPr>
        </p:nvSpPr>
        <p:spPr>
          <a:xfrm>
            <a:off x="540253" y="6932703"/>
            <a:ext cx="2184492" cy="208006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000"/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  <p:custDataLst>
              <p:tags r:id="rId7"/>
            </p:custDataLst>
          </p:nvPr>
        </p:nvSpPr>
        <p:spPr>
          <a:xfrm>
            <a:off x="7269899" y="6932703"/>
            <a:ext cx="1791049" cy="208006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000"/>
            </a:lvl1pPr>
          </a:lstStyle>
          <a:p>
            <a:fld id="{89CA8AB5-AC0D-480A-8808-FB1337C51A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325790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spcBef>
        <a:spcPts val="600"/>
      </a:spcBef>
      <a:spcAft>
        <a:spcPts val="30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285750" indent="-285750" algn="l" defTabSz="914400" rtl="0" eaLnBrk="1" latinLnBrk="0" hangingPunct="1">
      <a:spcAft>
        <a:spcPts val="300"/>
      </a:spcAft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569913" indent="-284163" algn="l" defTabSz="914400" rtl="0" eaLnBrk="1" latinLnBrk="0" hangingPunct="1">
      <a:spcAft>
        <a:spcPts val="300"/>
      </a:spcAft>
      <a:buFont typeface="Arial" panose="020B0604020202020204" pitchFamily="34" charset="0"/>
      <a:buChar char="−"/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855663" indent="-285750" algn="l" defTabSz="914400" rtl="0" eaLnBrk="1" latinLnBrk="0" hangingPunct="1">
      <a:spcAft>
        <a:spcPts val="300"/>
      </a:spcAft>
      <a:buFont typeface="Arial" panose="020B0604020202020204" pitchFamily="34" charset="0"/>
      <a:buChar char="•"/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1141413" indent="-285750" algn="l" defTabSz="914400" rtl="0" eaLnBrk="1" latinLnBrk="0" hangingPunct="1">
      <a:spcAft>
        <a:spcPts val="300"/>
      </a:spcAft>
      <a:buFont typeface="Arial" panose="020B0604020202020204" pitchFamily="34" charset="0"/>
      <a:buChar char="◦"/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Experian Presentation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DC99502-5841-8C44-AF44-CEEA1344C552}" type="datetime1">
              <a:rPr lang="en-US" smtClean="0"/>
              <a:t>7/19/2022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CA8AB5-AC0D-480A-8808-FB1337C51A4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365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Based on changes to Account Volume</a:t>
            </a:r>
            <a:r>
              <a:rPr lang="en-US" b="1" baseline="0" dirty="0"/>
              <a:t> Limits – new accounts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Experian Presentation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2DC99502-5841-8C44-AF44-CEEA1344C552}" type="datetime1">
              <a:rPr lang="en-US" smtClean="0"/>
              <a:t>7/19/2022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CA8AB5-AC0D-480A-8808-FB1337C51A4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9893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784350" y="415925"/>
            <a:ext cx="3316288" cy="1866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US"/>
              <a:t>Experian Presentation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37EC7A2-4439-4C47-833A-51D39A631D68}" type="datetime1">
              <a:rPr lang="en-US" smtClean="0"/>
              <a:t>7/19/2022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CA8AB5-AC0D-480A-8808-FB1337C51A4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500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1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19.emf"/><Relationship Id="rId2" Type="http://schemas.openxmlformats.org/officeDocument/2006/relationships/image" Target="../media/image2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over 1">
    <p:bg>
      <p:bgPr>
        <a:gradFill>
          <a:gsLst>
            <a:gs pos="100000">
              <a:schemeClr val="accent3"/>
            </a:gs>
            <a:gs pos="27000">
              <a:schemeClr val="accent1"/>
            </a:gs>
          </a:gsLst>
          <a:lin ang="2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Background pattern&#10;&#10;Description automatically generated">
            <a:extLst>
              <a:ext uri="{FF2B5EF4-FFF2-40B4-BE49-F238E27FC236}">
                <a16:creationId xmlns:a16="http://schemas.microsoft.com/office/drawing/2014/main" id="{93AD6D7A-82E5-2D44-8B97-FE7C578DDF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" r="-44"/>
          <a:stretch/>
        </p:blipFill>
        <p:spPr>
          <a:xfrm>
            <a:off x="0" y="0"/>
            <a:ext cx="12186987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1A89A90-BBB1-9E47-9190-506228D4D8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056" t="18235" r="4477" b="18235"/>
          <a:stretch/>
        </p:blipFill>
        <p:spPr>
          <a:xfrm>
            <a:off x="427431" y="982445"/>
            <a:ext cx="1871268" cy="6472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096A27-24AB-4DE4-9279-8C518ED344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2103120"/>
            <a:ext cx="7315200" cy="1371600"/>
          </a:xfrm>
        </p:spPr>
        <p:txBody>
          <a:bodyPr anchor="b"/>
          <a:lstStyle>
            <a:lvl1pPr algn="l"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Type Presentation Title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457285-7A0B-4A15-90EC-383E17BE3BE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7199" y="3566160"/>
            <a:ext cx="7315200" cy="100584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0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Type Subtitle or Presenter Name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11134756-7FD6-41CE-8B98-88F3395D648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199" y="5029200"/>
            <a:ext cx="7315200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Type date here</a:t>
            </a:r>
          </a:p>
        </p:txBody>
      </p:sp>
      <p:sp>
        <p:nvSpPr>
          <p:cNvPr id="12" name="Footer Placeholder 6">
            <a:extLst>
              <a:ext uri="{FF2B5EF4-FFF2-40B4-BE49-F238E27FC236}">
                <a16:creationId xmlns:a16="http://schemas.microsoft.com/office/drawing/2014/main" id="{22AB1CDE-F9DA-CF4F-9C32-13B6CCC3BF75}"/>
              </a:ext>
            </a:extLst>
          </p:cNvPr>
          <p:cNvSpPr txBox="1">
            <a:spLocks/>
          </p:cNvSpPr>
          <p:nvPr userDrawn="1"/>
        </p:nvSpPr>
        <p:spPr>
          <a:xfrm>
            <a:off x="457199" y="6172200"/>
            <a:ext cx="5638801" cy="457200"/>
          </a:xfrm>
          <a:prstGeom prst="rect">
            <a:avLst/>
          </a:prstGeom>
        </p:spPr>
        <p:txBody>
          <a:bodyPr vert="horz"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6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  <a:t>©2021 Experian Information Solutions, Inc. All rights reserved. Experian and the Experian marks used herein are trademarks or registered trademarks </a:t>
            </a:r>
            <a:b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</a:br>
            <a: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  <a:t>of Experian Information Solutions, Inc. Other product and company names mentioned herein are the trademarks of their respective owners. </a:t>
            </a:r>
            <a:b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</a:br>
            <a: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  <a:t>No part of this copyrighted work may be reproduced, modified, or distributed in any form or manner without the prior written permission of Experian. 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0D5896E-FF89-8540-8CCA-0D8E350BCB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8755" y="6342708"/>
            <a:ext cx="1371600" cy="365125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65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884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Divider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0AFEDA9C-B084-C44E-B26A-EFFD318B3DF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096A27-24AB-4DE4-9279-8C518ED344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2194560"/>
            <a:ext cx="7315200" cy="1371600"/>
          </a:xfrm>
        </p:spPr>
        <p:txBody>
          <a:bodyPr anchor="b"/>
          <a:lstStyle>
            <a:lvl1pPr algn="l"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Divider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AAB147-E334-E64D-8AF2-18C3ED6353F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73648" y="5974542"/>
            <a:ext cx="458104" cy="578658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2681943F-8441-7042-91D0-E425EE243D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3671888"/>
            <a:ext cx="7315200" cy="462913"/>
          </a:xfrm>
        </p:spPr>
        <p:txBody>
          <a:bodyPr/>
          <a:lstStyle>
            <a:lvl1pPr>
              <a:defRPr sz="2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4359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73155C5-A5CE-7C41-B4F5-4308795B24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096A27-24AB-4DE4-9279-8C518ED344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2194560"/>
            <a:ext cx="7315200" cy="1371600"/>
          </a:xfrm>
        </p:spPr>
        <p:txBody>
          <a:bodyPr anchor="b"/>
          <a:lstStyle>
            <a:lvl1pPr algn="l"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Divider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AAB147-E334-E64D-8AF2-18C3ED6353F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73648" y="5974542"/>
            <a:ext cx="458104" cy="578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8612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ov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A4362F4-7A0C-8D47-A3B4-AF200743A4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1A89A90-BBB1-9E47-9190-506228D4D8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056" t="18235" r="4477" b="18235"/>
          <a:stretch/>
        </p:blipFill>
        <p:spPr>
          <a:xfrm>
            <a:off x="427431" y="982445"/>
            <a:ext cx="1871268" cy="6472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096A27-24AB-4DE4-9279-8C518ED344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2103120"/>
            <a:ext cx="7315200" cy="1371600"/>
          </a:xfrm>
        </p:spPr>
        <p:txBody>
          <a:bodyPr anchor="b"/>
          <a:lstStyle>
            <a:lvl1pPr algn="l"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Type Presentation Title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457285-7A0B-4A15-90EC-383E17BE3BE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7199" y="3566160"/>
            <a:ext cx="7315200" cy="100584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0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Type Subtitle or Presenter Name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11134756-7FD6-41CE-8B98-88F3395D648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199" y="5029200"/>
            <a:ext cx="7315200" cy="457200"/>
          </a:xfrm>
        </p:spPr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Type date here</a:t>
            </a:r>
          </a:p>
        </p:txBody>
      </p:sp>
      <p:sp>
        <p:nvSpPr>
          <p:cNvPr id="12" name="Footer Placeholder 6">
            <a:extLst>
              <a:ext uri="{FF2B5EF4-FFF2-40B4-BE49-F238E27FC236}">
                <a16:creationId xmlns:a16="http://schemas.microsoft.com/office/drawing/2014/main" id="{22AB1CDE-F9DA-CF4F-9C32-13B6CCC3BF75}"/>
              </a:ext>
            </a:extLst>
          </p:cNvPr>
          <p:cNvSpPr txBox="1">
            <a:spLocks/>
          </p:cNvSpPr>
          <p:nvPr userDrawn="1"/>
        </p:nvSpPr>
        <p:spPr>
          <a:xfrm>
            <a:off x="457199" y="6172200"/>
            <a:ext cx="5638801" cy="457200"/>
          </a:xfrm>
          <a:prstGeom prst="rect">
            <a:avLst/>
          </a:prstGeom>
        </p:spPr>
        <p:txBody>
          <a:bodyPr vert="horz"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6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  <a:t>©2021 Experian Information Solutions, Inc. All rights reserved. Experian and the Experian marks used herein are trademarks or registered trademarks </a:t>
            </a:r>
            <a:b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</a:br>
            <a: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  <a:t>of Experian Information Solutions, Inc. Other product and company names mentioned herein are the trademarks of their respective owners. </a:t>
            </a:r>
            <a:b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</a:br>
            <a: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  <a:t>No part of this copyrighted work may be reproduced, modified, or distributed in any form or manner without the prior written permission of Experian. 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0D5896E-FF89-8540-8CCA-0D8E350BCB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8755" y="6342708"/>
            <a:ext cx="1371600" cy="365125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65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7991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ivider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67B6FF5-388B-9A4F-B7AC-B20CC4B093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096A27-24AB-4DE4-9279-8C518ED344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2194560"/>
            <a:ext cx="7315200" cy="1371600"/>
          </a:xfrm>
        </p:spPr>
        <p:txBody>
          <a:bodyPr anchor="b"/>
          <a:lstStyle>
            <a:lvl1pPr algn="l"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Divider Page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B38AB7-4AB9-AA43-8991-C69AD0044CC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74552" y="5971032"/>
            <a:ext cx="457200" cy="577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6374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B89C61A-0000-374C-83A3-3BB5CA1D9F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61188"/>
          <a:stretch/>
        </p:blipFill>
        <p:spPr>
          <a:xfrm>
            <a:off x="0" y="0"/>
            <a:ext cx="12188952" cy="686589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3269767-A5BD-4381-AA66-17C15C0803B0}"/>
              </a:ext>
            </a:extLst>
          </p:cNvPr>
          <p:cNvSpPr/>
          <p:nvPr userDrawn="1"/>
        </p:nvSpPr>
        <p:spPr>
          <a:xfrm rot="10800000" flipH="1">
            <a:off x="644236" y="-1"/>
            <a:ext cx="11547764" cy="6865892"/>
          </a:xfrm>
          <a:prstGeom prst="rect">
            <a:avLst/>
          </a:prstGeom>
          <a:gradFill flip="none" rotWithShape="1">
            <a:gsLst>
              <a:gs pos="31000">
                <a:schemeClr val="bg1">
                  <a:lumMod val="83000"/>
                  <a:alpha val="58000"/>
                </a:schemeClr>
              </a:gs>
              <a:gs pos="50000">
                <a:schemeClr val="bg1"/>
              </a:gs>
              <a:gs pos="18000">
                <a:schemeClr val="bg1">
                  <a:alpha val="4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096A27-24AB-4DE4-9279-8C518ED344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2103120"/>
            <a:ext cx="6035040" cy="1371600"/>
          </a:xfrm>
        </p:spPr>
        <p:txBody>
          <a:bodyPr anchor="b"/>
          <a:lstStyle>
            <a:lvl1pPr algn="l">
              <a:defRPr sz="4400" b="0"/>
            </a:lvl1pPr>
          </a:lstStyle>
          <a:p>
            <a:r>
              <a:rPr lang="en-US"/>
              <a:t>Type Presentation </a:t>
            </a:r>
            <a:br>
              <a:rPr lang="en-US"/>
            </a:br>
            <a:r>
              <a:rPr lang="en-US"/>
              <a:t>Title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457285-7A0B-4A15-90EC-383E17BE3BE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7200" y="3566160"/>
            <a:ext cx="6035040" cy="100584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000" b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Type Subtitle or Presenter Name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11134756-7FD6-41CE-8B98-88F3395D648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199" y="5029200"/>
            <a:ext cx="6035040" cy="457200"/>
          </a:xfrm>
        </p:spPr>
        <p:txBody>
          <a:bodyPr/>
          <a:lstStyle>
            <a:lvl1pPr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marL="0" lvl="0" indent="0" algn="l" defTabSz="914400" rtl="0" eaLnBrk="1" latinLnBrk="0" hangingPunct="1">
              <a:lnSpc>
                <a:spcPct val="120000"/>
              </a:lnSpc>
              <a:spcBef>
                <a:spcPts val="300"/>
              </a:spcBef>
              <a:spcAft>
                <a:spcPts val="600"/>
              </a:spcAft>
              <a:buFont typeface="Open Sans" panose="020B0606030504020204" pitchFamily="34" charset="0"/>
              <a:buChar char="﻿"/>
            </a:pPr>
            <a:r>
              <a:rPr lang="en-US"/>
              <a:t>Type date here</a:t>
            </a:r>
          </a:p>
        </p:txBody>
      </p:sp>
      <p:sp>
        <p:nvSpPr>
          <p:cNvPr id="12" name="Footer Placeholder 6">
            <a:extLst>
              <a:ext uri="{FF2B5EF4-FFF2-40B4-BE49-F238E27FC236}">
                <a16:creationId xmlns:a16="http://schemas.microsoft.com/office/drawing/2014/main" id="{22AB1CDE-F9DA-CF4F-9C32-13B6CCC3BF75}"/>
              </a:ext>
            </a:extLst>
          </p:cNvPr>
          <p:cNvSpPr txBox="1">
            <a:spLocks/>
          </p:cNvSpPr>
          <p:nvPr userDrawn="1"/>
        </p:nvSpPr>
        <p:spPr>
          <a:xfrm>
            <a:off x="457199" y="6172200"/>
            <a:ext cx="5638801" cy="457200"/>
          </a:xfrm>
          <a:prstGeom prst="rect">
            <a:avLst/>
          </a:prstGeom>
        </p:spPr>
        <p:txBody>
          <a:bodyPr vert="horz"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6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©2021 Experian Information Solutions, Inc. All rights </a:t>
            </a:r>
            <a:r>
              <a:rPr lang="en-US">
                <a:solidFill>
                  <a:srgbClr val="9EA0A1"/>
                </a:solidFill>
              </a:rPr>
              <a:t>reserved. Experian </a:t>
            </a:r>
            <a:r>
              <a:rPr lang="en-US"/>
              <a:t>and the Experian marks used herein are trademarks or registered trademarks </a:t>
            </a:r>
            <a:br>
              <a:rPr lang="en-US"/>
            </a:br>
            <a:r>
              <a:rPr lang="en-US"/>
              <a:t>of Experian Information Solutions, Inc. Other product and company names mentioned herein are the trademarks of their respective owners. </a:t>
            </a:r>
            <a:br>
              <a:rPr lang="en-US"/>
            </a:br>
            <a:r>
              <a:rPr lang="en-US"/>
              <a:t>No part of this copyrighted work may be reproduced, modified, or distributed in any form or manner without the prior written permission of Experian.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3C85A8-56E1-7F40-A2C0-17E2F7689A7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863" y="1014984"/>
            <a:ext cx="1788224" cy="576072"/>
          </a:xfrm>
          <a:prstGeom prst="rect">
            <a:avLst/>
          </a:prstGeom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F9C6C8F-00A0-6A48-A252-96E19B7705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2831" y="6342708"/>
            <a:ext cx="1371600" cy="365125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650">
                <a:solidFill>
                  <a:srgbClr val="9EA0A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4575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Divider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96A27-24AB-4DE4-9279-8C518ED344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2194560"/>
            <a:ext cx="5271247" cy="1371600"/>
          </a:xfrm>
        </p:spPr>
        <p:txBody>
          <a:bodyPr anchor="b"/>
          <a:lstStyle>
            <a:lvl1pPr algn="l">
              <a:defRPr sz="4400" b="0"/>
            </a:lvl1pPr>
          </a:lstStyle>
          <a:p>
            <a:r>
              <a:rPr lang="en-US"/>
              <a:t>Divider Page</a:t>
            </a:r>
          </a:p>
        </p:txBody>
      </p:sp>
    </p:spTree>
    <p:extLst>
      <p:ext uri="{BB962C8B-B14F-4D97-AF65-F5344CB8AC3E}">
        <p14:creationId xmlns:p14="http://schemas.microsoft.com/office/powerpoint/2010/main" val="32797671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Divider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96A27-24AB-4DE4-9279-8C518ED344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2194560"/>
            <a:ext cx="5271247" cy="1371600"/>
          </a:xfrm>
        </p:spPr>
        <p:txBody>
          <a:bodyPr anchor="b"/>
          <a:lstStyle>
            <a:lvl1pPr algn="l">
              <a:defRPr sz="4400" b="0"/>
            </a:lvl1pPr>
          </a:lstStyle>
          <a:p>
            <a:r>
              <a:rPr lang="en-US"/>
              <a:t>Divider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C95402-52BE-6F4B-9A8A-F90AF5C2DDF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73648" y="5974542"/>
            <a:ext cx="458104" cy="578658"/>
          </a:xfrm>
          <a:prstGeom prst="rect">
            <a:avLst/>
          </a:prstGeom>
        </p:spPr>
      </p:pic>
      <p:pic>
        <p:nvPicPr>
          <p:cNvPr id="5" name="Picture Placeholder 6">
            <a:extLst>
              <a:ext uri="{FF2B5EF4-FFF2-40B4-BE49-F238E27FC236}">
                <a16:creationId xmlns:a16="http://schemas.microsoft.com/office/drawing/2014/main" id="{E6A96703-D47E-4548-BF77-8FAB235E77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61338" y="642938"/>
            <a:ext cx="4030662" cy="61817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BA5266-3B09-1945-B6D5-276DA59BB7C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849" r="35191" b="13333"/>
          <a:stretch/>
        </p:blipFill>
        <p:spPr>
          <a:xfrm>
            <a:off x="6096001" y="0"/>
            <a:ext cx="6095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3488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ED4CE-4651-4235-BA07-33EF7A19E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C94ADB9E-AEAB-498C-A7D7-A59E58209E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60120"/>
            <a:ext cx="11277600" cy="365760"/>
          </a:xfrm>
        </p:spPr>
        <p:txBody>
          <a:bodyPr wrap="square"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Open Sans" panose="020B0606030504020204" pitchFamily="34" charset="0"/>
              <a:buChar char="﻿"/>
              <a:defRPr sz="1800" b="0"/>
            </a:lvl1pPr>
            <a:lvl2pPr marL="457200" indent="-4000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―"/>
              <a:defRPr sz="1800" b="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Type a sub-title here. Inset one level if you want an ‘</a:t>
            </a:r>
            <a:r>
              <a:rPr lang="en-US" err="1"/>
              <a:t>em</a:t>
            </a:r>
            <a:r>
              <a:rPr lang="en-US"/>
              <a:t>-dash’</a:t>
            </a:r>
          </a:p>
          <a:p>
            <a:pPr lvl="1"/>
            <a:r>
              <a:rPr lang="en-US"/>
              <a:t> level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6CF5549-0061-1743-BC25-437D85B1DC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43729" y="6340216"/>
            <a:ext cx="457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50">
                <a:solidFill>
                  <a:srgbClr val="9EA0A1"/>
                </a:solidFill>
              </a:defRPr>
            </a:lvl1pPr>
          </a:lstStyle>
          <a:p>
            <a:fld id="{495607F7-65AB-9841-964B-97633E00D8E6}" type="datetime1">
              <a:rPr lang="en-US" smtClean="0">
                <a:solidFill>
                  <a:srgbClr val="9EA0A1"/>
                </a:solidFill>
              </a:rPr>
              <a:t>7/19/2022</a:t>
            </a:fld>
            <a:endParaRPr lang="en-US">
              <a:solidFill>
                <a:srgbClr val="9EA0A1"/>
              </a:solidFill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3C2FB24-E063-7F43-8CAA-B94E47EDB8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200" y="6340216"/>
            <a:ext cx="19132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50">
                <a:solidFill>
                  <a:srgbClr val="9EA0A1"/>
                </a:solidFill>
              </a:defRPr>
            </a:lvl1pPr>
          </a:lstStyle>
          <a:p>
            <a:fld id="{0F4B625E-B07D-4363-A8C1-101046C84654}" type="slidenum">
              <a:rPr lang="en-US" smtClean="0"/>
              <a:pPr/>
              <a:t>‹#›</a:t>
            </a:fld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403327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ED4CE-4651-4235-BA07-33EF7A19E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FEB4D753-BFAD-7C4D-B4F9-B937B9A6D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43729" y="6340216"/>
            <a:ext cx="457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50">
                <a:solidFill>
                  <a:srgbClr val="9EA0A1"/>
                </a:solidFill>
              </a:defRPr>
            </a:lvl1pPr>
          </a:lstStyle>
          <a:p>
            <a:fld id="{6CE4FE67-24DC-9D42-A874-702C1F7FA023}" type="datetime1">
              <a:rPr lang="en-US" smtClean="0">
                <a:solidFill>
                  <a:srgbClr val="9EA0A1"/>
                </a:solidFill>
              </a:rPr>
              <a:t>7/19/2022</a:t>
            </a:fld>
            <a:endParaRPr lang="en-US">
              <a:solidFill>
                <a:srgbClr val="9EA0A1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822AD07-5449-9843-A005-83E4F82CD0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200" y="6340216"/>
            <a:ext cx="19132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50">
                <a:solidFill>
                  <a:srgbClr val="9EA0A1"/>
                </a:solidFill>
              </a:defRPr>
            </a:lvl1pPr>
          </a:lstStyle>
          <a:p>
            <a:fld id="{0F4B625E-B07D-4363-A8C1-101046C84654}" type="slidenum">
              <a:rPr lang="en-US" smtClean="0"/>
              <a:pPr/>
              <a:t>‹#›</a:t>
            </a:fld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3342623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sitting around a table with laptops&#10;&#10;Description automatically generated with low confidence">
            <a:extLst>
              <a:ext uri="{FF2B5EF4-FFF2-40B4-BE49-F238E27FC236}">
                <a16:creationId xmlns:a16="http://schemas.microsoft.com/office/drawing/2014/main" id="{14E3450F-486F-3642-ACB2-21D63376E3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" y="0"/>
            <a:ext cx="12186988" cy="6858000"/>
          </a:xfrm>
          <a:prstGeom prst="rect">
            <a:avLst/>
          </a:prstGeom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2D4FE8A5-4B6C-2A4C-8C66-0B0B9882D5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alphaModFix amt="9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" r="-44"/>
          <a:stretch/>
        </p:blipFill>
        <p:spPr>
          <a:xfrm>
            <a:off x="0" y="0"/>
            <a:ext cx="1238415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FED4CE-4651-4235-BA07-33EF7A19E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E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E95146-A1A2-1341-829A-046BAC5529B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74552" y="5971032"/>
            <a:ext cx="457200" cy="577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361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ver 1">
    <p:bg>
      <p:bgPr>
        <a:gradFill>
          <a:gsLst>
            <a:gs pos="55000">
              <a:schemeClr val="accent5"/>
            </a:gs>
            <a:gs pos="0">
              <a:schemeClr val="accent4"/>
            </a:gs>
          </a:gsLst>
          <a:lin ang="2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Background pattern&#10;&#10;Description automatically generated">
            <a:extLst>
              <a:ext uri="{FF2B5EF4-FFF2-40B4-BE49-F238E27FC236}">
                <a16:creationId xmlns:a16="http://schemas.microsoft.com/office/drawing/2014/main" id="{DA3A6049-3B36-F449-ADCD-6796CDA9D6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1A89A90-BBB1-9E47-9190-506228D4D8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056" t="18235" r="4477" b="18235"/>
          <a:stretch/>
        </p:blipFill>
        <p:spPr>
          <a:xfrm>
            <a:off x="427431" y="982445"/>
            <a:ext cx="1871268" cy="6472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096A27-24AB-4DE4-9279-8C518ED344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2103120"/>
            <a:ext cx="7315200" cy="1371600"/>
          </a:xfrm>
        </p:spPr>
        <p:txBody>
          <a:bodyPr anchor="b"/>
          <a:lstStyle>
            <a:lvl1pPr algn="l"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Type Presentation Title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457285-7A0B-4A15-90EC-383E17BE3BE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7199" y="3566160"/>
            <a:ext cx="7315200" cy="100584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0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Type Subtitle or Presenter Name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11134756-7FD6-41CE-8B98-88F3395D648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199" y="5029200"/>
            <a:ext cx="7315200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Type date here</a:t>
            </a:r>
          </a:p>
        </p:txBody>
      </p:sp>
      <p:sp>
        <p:nvSpPr>
          <p:cNvPr id="12" name="Footer Placeholder 6">
            <a:extLst>
              <a:ext uri="{FF2B5EF4-FFF2-40B4-BE49-F238E27FC236}">
                <a16:creationId xmlns:a16="http://schemas.microsoft.com/office/drawing/2014/main" id="{22AB1CDE-F9DA-CF4F-9C32-13B6CCC3BF75}"/>
              </a:ext>
            </a:extLst>
          </p:cNvPr>
          <p:cNvSpPr txBox="1">
            <a:spLocks/>
          </p:cNvSpPr>
          <p:nvPr userDrawn="1"/>
        </p:nvSpPr>
        <p:spPr>
          <a:xfrm>
            <a:off x="457199" y="6172200"/>
            <a:ext cx="5638801" cy="457200"/>
          </a:xfrm>
          <a:prstGeom prst="rect">
            <a:avLst/>
          </a:prstGeom>
        </p:spPr>
        <p:txBody>
          <a:bodyPr vert="horz"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6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  <a:t>©2021 Experian Information Solutions, Inc. All rights reserved. Experian and the Experian marks used herein are trademarks or registered trademarks </a:t>
            </a:r>
            <a:b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</a:br>
            <a: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  <a:t>of Experian Information Solutions, Inc. Other product and company names mentioned herein are the trademarks of their respective owners. </a:t>
            </a:r>
            <a:b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</a:br>
            <a: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  <a:t>No part of this copyrighted work may be reproduced, modified, or distributed in any form or manner without the prior written permission of Experian. 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0D5896E-FF89-8540-8CCA-0D8E350BCB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8755" y="6342708"/>
            <a:ext cx="1371600" cy="365125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65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1383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68802-7B4D-4640-A67E-75716A43D8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45920"/>
            <a:ext cx="11277600" cy="420624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9B9836C-2BEE-436A-926A-97DAE01DBE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60120"/>
            <a:ext cx="11277600" cy="365760"/>
          </a:xfrm>
        </p:spPr>
        <p:txBody>
          <a:bodyPr wrap="square"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Open Sans" panose="020B0606030504020204" pitchFamily="34" charset="0"/>
              <a:buChar char="﻿"/>
              <a:defRPr sz="1800" b="0"/>
            </a:lvl1pPr>
            <a:lvl2pPr marL="457200" indent="-4000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―"/>
              <a:defRPr sz="1800" b="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Type a sub-title here. Inset one level if you want an ‘</a:t>
            </a:r>
            <a:r>
              <a:rPr lang="en-US" err="1"/>
              <a:t>em</a:t>
            </a:r>
            <a:r>
              <a:rPr lang="en-US"/>
              <a:t>-dash’ level</a:t>
            </a: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9ACC9F70-1569-4B6B-B843-5FB5583A4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353A4BA-775F-9D41-BBB1-E173EDBDF5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43729" y="6340216"/>
            <a:ext cx="457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50">
                <a:solidFill>
                  <a:srgbClr val="9EA0A1"/>
                </a:solidFill>
              </a:defRPr>
            </a:lvl1pPr>
          </a:lstStyle>
          <a:p>
            <a:fld id="{C0A0EABB-BE1C-9545-8D4B-26EB7D5D110F}" type="datetime1">
              <a:rPr lang="en-US" smtClean="0">
                <a:solidFill>
                  <a:srgbClr val="9EA0A1"/>
                </a:solidFill>
              </a:rPr>
              <a:t>7/19/2022</a:t>
            </a:fld>
            <a:endParaRPr lang="en-US">
              <a:solidFill>
                <a:srgbClr val="9EA0A1"/>
              </a:solidFill>
            </a:endParaRP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513D454A-2723-A14D-8EE0-4709A16398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200" y="6340216"/>
            <a:ext cx="19132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50">
                <a:solidFill>
                  <a:srgbClr val="9EA0A1"/>
                </a:solidFill>
              </a:defRPr>
            </a:lvl1pPr>
          </a:lstStyle>
          <a:p>
            <a:fld id="{0F4B625E-B07D-4363-A8C1-101046C84654}" type="slidenum">
              <a:rPr lang="en-US" smtClean="0"/>
              <a:pPr/>
              <a:t>‹#›</a:t>
            </a:fld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0788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">
          <p15:clr>
            <a:srgbClr val="FBAE40"/>
          </p15:clr>
        </p15:guide>
        <p15:guide id="2" pos="288">
          <p15:clr>
            <a:srgbClr val="FBAE40"/>
          </p15:clr>
        </p15:guide>
        <p15:guide id="3" pos="7392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68802-7B4D-4640-A67E-75716A43D8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45920"/>
            <a:ext cx="11277600" cy="420624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9ACC9F70-1569-4B6B-B843-5FB5583A4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353A4BA-775F-9D41-BBB1-E173EDBDF5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43729" y="6340216"/>
            <a:ext cx="457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50">
                <a:solidFill>
                  <a:srgbClr val="9EA0A1"/>
                </a:solidFill>
              </a:defRPr>
            </a:lvl1pPr>
          </a:lstStyle>
          <a:p>
            <a:fld id="{C0A0EABB-BE1C-9545-8D4B-26EB7D5D110F}" type="datetime1">
              <a:rPr lang="en-US" smtClean="0">
                <a:solidFill>
                  <a:srgbClr val="9EA0A1"/>
                </a:solidFill>
              </a:rPr>
              <a:t>7/19/2022</a:t>
            </a:fld>
            <a:endParaRPr lang="en-US">
              <a:solidFill>
                <a:srgbClr val="9EA0A1"/>
              </a:solidFill>
            </a:endParaRP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513D454A-2723-A14D-8EE0-4709A16398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200" y="6340216"/>
            <a:ext cx="19132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50">
                <a:solidFill>
                  <a:srgbClr val="9EA0A1"/>
                </a:solidFill>
              </a:defRPr>
            </a:lvl1pPr>
          </a:lstStyle>
          <a:p>
            <a:fld id="{0F4B625E-B07D-4363-A8C1-101046C84654}" type="slidenum">
              <a:rPr lang="en-US" smtClean="0"/>
              <a:pPr/>
              <a:t>‹#›</a:t>
            </a:fld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388535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">
          <p15:clr>
            <a:srgbClr val="FBAE40"/>
          </p15:clr>
        </p15:guide>
        <p15:guide id="2" pos="288">
          <p15:clr>
            <a:srgbClr val="FBAE40"/>
          </p15:clr>
        </p15:guide>
        <p15:guide id="3" pos="7392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96D1E-C54D-4194-AF6D-DA367419F6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Type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A52444-FC27-46FC-B5CB-2D6B048430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45920"/>
            <a:ext cx="5394960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9B0D3E-0A84-4087-AFE2-FD1CB0159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2220" y="1645920"/>
            <a:ext cx="5394960" cy="4206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A68463AF-0318-4B21-B73E-51687B7268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960120"/>
            <a:ext cx="11277600" cy="365760"/>
          </a:xfrm>
        </p:spPr>
        <p:txBody>
          <a:bodyPr wrap="square"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Open Sans" panose="020B0606030504020204" pitchFamily="34" charset="0"/>
              <a:buChar char="﻿"/>
              <a:defRPr sz="1800" b="0"/>
            </a:lvl1pPr>
            <a:lvl2pPr marL="457200" indent="-4000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―"/>
              <a:defRPr sz="1800" b="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Type a sub-title here.  Inset one level if you want an ‘</a:t>
            </a:r>
            <a:r>
              <a:rPr lang="en-US" err="1"/>
              <a:t>em</a:t>
            </a:r>
            <a:r>
              <a:rPr lang="en-US"/>
              <a:t>-dash’</a:t>
            </a:r>
          </a:p>
          <a:p>
            <a:pPr lvl="1"/>
            <a:r>
              <a:rPr lang="en-US"/>
              <a:t>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0F2C72AD-2AC1-4744-A706-4E5871C5EF4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143729" y="6340216"/>
            <a:ext cx="457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50">
                <a:solidFill>
                  <a:srgbClr val="9EA0A1"/>
                </a:solidFill>
              </a:defRPr>
            </a:lvl1pPr>
          </a:lstStyle>
          <a:p>
            <a:fld id="{ABD59AF9-2A4C-BE44-8210-EFF2D6FDDAEE}" type="datetime1">
              <a:rPr lang="en-US" smtClean="0">
                <a:solidFill>
                  <a:srgbClr val="9EA0A1"/>
                </a:solidFill>
              </a:rPr>
              <a:t>7/19/2022</a:t>
            </a:fld>
            <a:endParaRPr lang="en-US">
              <a:solidFill>
                <a:srgbClr val="9EA0A1"/>
              </a:solidFill>
            </a:endParaRP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3E2263F4-DBE4-E74E-9C30-A012C09E2F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200" y="6340216"/>
            <a:ext cx="19132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50">
                <a:solidFill>
                  <a:srgbClr val="9EA0A1"/>
                </a:solidFill>
              </a:defRPr>
            </a:lvl1pPr>
          </a:lstStyle>
          <a:p>
            <a:fld id="{0F4B625E-B07D-4363-A8C1-101046C84654}" type="slidenum">
              <a:rPr lang="en-US" smtClean="0"/>
              <a:pPr/>
              <a:t>‹#›</a:t>
            </a:fld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352764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Divider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54173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Final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8E3BD59-7136-4C72-8407-1B17A347157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99755" y="2823164"/>
            <a:ext cx="3784600" cy="1219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92EDCE-D196-43F6-BF89-E3D108368D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A6CEFE-595B-404C-81EF-96886B89C6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1" descr="A picture containing bird&#10;&#10;Description automatically generated">
            <a:extLst>
              <a:ext uri="{FF2B5EF4-FFF2-40B4-BE49-F238E27FC236}">
                <a16:creationId xmlns:a16="http://schemas.microsoft.com/office/drawing/2014/main" id="{919079CF-C98C-47C2-A479-9ABBF75873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F1ADD37-4290-3644-830F-F940BD558C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24" t="3095" b="183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9D00A8BD-FE55-B846-89D7-020A63E0B140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DA6FBFF-52A9-C74F-B9FF-3D9CE1A330C8}"/>
                </a:ext>
              </a:extLst>
            </p:cNvPr>
            <p:cNvSpPr/>
            <p:nvPr userDrawn="1"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/>
            </a:p>
          </p:txBody>
        </p:sp>
        <p:sp>
          <p:nvSpPr>
            <p:cNvPr id="18" name="Footer Placeholder 2">
              <a:extLst>
                <a:ext uri="{FF2B5EF4-FFF2-40B4-BE49-F238E27FC236}">
                  <a16:creationId xmlns:a16="http://schemas.microsoft.com/office/drawing/2014/main" id="{384E2111-2802-DA40-806C-E35F4F9EB10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0" y="6035040"/>
              <a:ext cx="12192000" cy="448056"/>
            </a:xfrm>
            <a:prstGeom prst="rect">
              <a:avLst/>
            </a:prstGeom>
          </p:spPr>
          <p:txBody>
            <a:bodyPr vert="horz" lIns="0" tIns="0" rIns="0" bIns="0" rtlCol="0" anchor="t" anchorCtr="0"/>
            <a:lstStyle>
              <a:defPPr>
                <a:defRPr lang="en-US"/>
              </a:defPPr>
              <a:lvl1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2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650">
                  <a:solidFill>
                    <a:srgbClr val="9EA0A1"/>
                  </a:solidFill>
                  <a:cs typeface="Arial" panose="020B0604020202020204" pitchFamily="34" charset="0"/>
                </a:rPr>
                <a:t>©2021 Experian Information Solutions, Inc. All rights reserved. Experian and the Experian marks used herein are trademarks or registered trademarks of </a:t>
              </a:r>
              <a:br>
                <a:rPr lang="en-US" sz="650">
                  <a:solidFill>
                    <a:srgbClr val="9EA0A1"/>
                  </a:solidFill>
                  <a:cs typeface="Arial" panose="020B0604020202020204" pitchFamily="34" charset="0"/>
                </a:rPr>
              </a:br>
              <a:r>
                <a:rPr lang="en-US" sz="650">
                  <a:solidFill>
                    <a:srgbClr val="9EA0A1"/>
                  </a:solidFill>
                  <a:cs typeface="Arial" panose="020B0604020202020204" pitchFamily="34" charset="0"/>
                </a:rPr>
                <a:t>Experian Information Solutions, Inc. Other product and company names mentioned herein are the trademarks of their respective owners. </a:t>
              </a:r>
            </a:p>
            <a:p>
              <a:r>
                <a:rPr lang="en-US" sz="650">
                  <a:solidFill>
                    <a:srgbClr val="9EA0A1"/>
                  </a:solidFill>
                  <a:cs typeface="Arial" panose="020B0604020202020204" pitchFamily="34" charset="0"/>
                </a:rPr>
                <a:t>No part of this copyrighted work may be reproduced, modified, or distributed in any form or manner without the prior written permission of Experian. </a:t>
              </a: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52555A70-0972-0A4B-B4FB-2C99F5A14072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4163014" y="2813332"/>
            <a:ext cx="3877745" cy="12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524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over 1">
    <p:bg>
      <p:bgPr>
        <a:gradFill>
          <a:gsLst>
            <a:gs pos="55000">
              <a:schemeClr val="accent6"/>
            </a:gs>
            <a:gs pos="100000">
              <a:schemeClr val="accent1"/>
            </a:gs>
          </a:gsLst>
          <a:lin ang="2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ray, fish&#10;&#10;Description automatically generated">
            <a:extLst>
              <a:ext uri="{FF2B5EF4-FFF2-40B4-BE49-F238E27FC236}">
                <a16:creationId xmlns:a16="http://schemas.microsoft.com/office/drawing/2014/main" id="{8C1A59EC-F62C-704F-8524-0B52CA08F45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" y="0"/>
            <a:ext cx="12181974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1A89A90-BBB1-9E47-9190-506228D4D8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056" t="18235" r="4477" b="18235"/>
          <a:stretch/>
        </p:blipFill>
        <p:spPr>
          <a:xfrm>
            <a:off x="427431" y="982445"/>
            <a:ext cx="1871268" cy="6472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096A27-24AB-4DE4-9279-8C518ED344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2103120"/>
            <a:ext cx="7315200" cy="1371600"/>
          </a:xfrm>
        </p:spPr>
        <p:txBody>
          <a:bodyPr anchor="b"/>
          <a:lstStyle>
            <a:lvl1pPr algn="l"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Type Presentation Title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457285-7A0B-4A15-90EC-383E17BE3BE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7199" y="3566160"/>
            <a:ext cx="7315200" cy="100584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0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Type Subtitle or Presenter Name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11134756-7FD6-41CE-8B98-88F3395D648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199" y="5029200"/>
            <a:ext cx="7315200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Type date here</a:t>
            </a:r>
          </a:p>
        </p:txBody>
      </p:sp>
      <p:sp>
        <p:nvSpPr>
          <p:cNvPr id="12" name="Footer Placeholder 6">
            <a:extLst>
              <a:ext uri="{FF2B5EF4-FFF2-40B4-BE49-F238E27FC236}">
                <a16:creationId xmlns:a16="http://schemas.microsoft.com/office/drawing/2014/main" id="{22AB1CDE-F9DA-CF4F-9C32-13B6CCC3BF75}"/>
              </a:ext>
            </a:extLst>
          </p:cNvPr>
          <p:cNvSpPr txBox="1">
            <a:spLocks/>
          </p:cNvSpPr>
          <p:nvPr userDrawn="1"/>
        </p:nvSpPr>
        <p:spPr>
          <a:xfrm>
            <a:off x="457199" y="6172200"/>
            <a:ext cx="5638801" cy="457200"/>
          </a:xfrm>
          <a:prstGeom prst="rect">
            <a:avLst/>
          </a:prstGeom>
        </p:spPr>
        <p:txBody>
          <a:bodyPr vert="horz"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6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  <a:t>©2021 Experian Information Solutions, Inc. All rights reserved. Experian and the Experian marks used herein are trademarks or registered trademarks </a:t>
            </a:r>
            <a:b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</a:br>
            <a: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  <a:t>of Experian Information Solutions, Inc. Other product and company names mentioned herein are the trademarks of their respective owners. </a:t>
            </a:r>
            <a:b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</a:br>
            <a: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  <a:t>No part of this copyrighted work may be reproduced, modified, or distributed in any form or manner without the prior written permission of Experian. 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0D5896E-FF89-8540-8CCA-0D8E350BCB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8755" y="6342708"/>
            <a:ext cx="1371600" cy="365125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65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953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over 1">
    <p:bg>
      <p:bgPr>
        <a:gradFill>
          <a:gsLst>
            <a:gs pos="0">
              <a:schemeClr val="accent3"/>
            </a:gs>
            <a:gs pos="86000">
              <a:schemeClr val="accent2"/>
            </a:gs>
          </a:gsLst>
          <a:lin ang="2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hape, circle&#10;&#10;Description automatically generated">
            <a:extLst>
              <a:ext uri="{FF2B5EF4-FFF2-40B4-BE49-F238E27FC236}">
                <a16:creationId xmlns:a16="http://schemas.microsoft.com/office/drawing/2014/main" id="{E7C245EF-4F15-864B-865C-8B794D3B16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" y="0"/>
            <a:ext cx="12181974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1A89A90-BBB1-9E47-9190-506228D4D8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056" t="18235" r="4477" b="18235"/>
          <a:stretch/>
        </p:blipFill>
        <p:spPr>
          <a:xfrm>
            <a:off x="427431" y="982445"/>
            <a:ext cx="1871268" cy="6472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096A27-24AB-4DE4-9279-8C518ED344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2103120"/>
            <a:ext cx="7315200" cy="1371600"/>
          </a:xfrm>
        </p:spPr>
        <p:txBody>
          <a:bodyPr anchor="b"/>
          <a:lstStyle>
            <a:lvl1pPr algn="l"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Type Presentation Title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457285-7A0B-4A15-90EC-383E17BE3BE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7199" y="3566160"/>
            <a:ext cx="7315200" cy="100584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0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Type Subtitle or Presenter Name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11134756-7FD6-41CE-8B98-88F3395D648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199" y="5029200"/>
            <a:ext cx="7315200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Type date here</a:t>
            </a:r>
          </a:p>
        </p:txBody>
      </p:sp>
      <p:sp>
        <p:nvSpPr>
          <p:cNvPr id="12" name="Footer Placeholder 6">
            <a:extLst>
              <a:ext uri="{FF2B5EF4-FFF2-40B4-BE49-F238E27FC236}">
                <a16:creationId xmlns:a16="http://schemas.microsoft.com/office/drawing/2014/main" id="{22AB1CDE-F9DA-CF4F-9C32-13B6CCC3BF75}"/>
              </a:ext>
            </a:extLst>
          </p:cNvPr>
          <p:cNvSpPr txBox="1">
            <a:spLocks/>
          </p:cNvSpPr>
          <p:nvPr userDrawn="1"/>
        </p:nvSpPr>
        <p:spPr>
          <a:xfrm>
            <a:off x="457199" y="6172200"/>
            <a:ext cx="5638801" cy="457200"/>
          </a:xfrm>
          <a:prstGeom prst="rect">
            <a:avLst/>
          </a:prstGeom>
        </p:spPr>
        <p:txBody>
          <a:bodyPr vert="horz"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6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  <a:t>©2021 Experian Information Solutions, Inc. All rights reserved. Experian and the Experian marks used herein are trademarks or registered trademarks </a:t>
            </a:r>
            <a:b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</a:br>
            <a: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  <a:t>of Experian Information Solutions, Inc. Other product and company names mentioned herein are the trademarks of their respective owners. </a:t>
            </a:r>
            <a:b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</a:br>
            <a:r>
              <a:rPr lang="en-US">
                <a:solidFill>
                  <a:schemeClr val="tx1">
                    <a:lumMod val="20000"/>
                    <a:lumOff val="80000"/>
                  </a:schemeClr>
                </a:solidFill>
              </a:rPr>
              <a:t>No part of this copyrighted work may be reproduced, modified, or distributed in any form or manner without the prior written permission of Experian. 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0D5896E-FF89-8540-8CCA-0D8E350BCB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8755" y="6342708"/>
            <a:ext cx="1371600" cy="365125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65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892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Cover 1">
    <p:bg>
      <p:bgPr>
        <a:gradFill>
          <a:gsLst>
            <a:gs pos="100000">
              <a:schemeClr val="accent5"/>
            </a:gs>
            <a:gs pos="31000">
              <a:schemeClr val="accent2"/>
            </a:gs>
          </a:gsLst>
          <a:lin ang="2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0E21BC-9E24-D346-852A-9789933138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36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1A89A90-BBB1-9E47-9190-506228D4D8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056" t="18235" r="4477" b="18235"/>
          <a:stretch/>
        </p:blipFill>
        <p:spPr>
          <a:xfrm>
            <a:off x="427431" y="982445"/>
            <a:ext cx="1871268" cy="6472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096A27-24AB-4DE4-9279-8C518ED344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2103120"/>
            <a:ext cx="7315200" cy="1371600"/>
          </a:xfrm>
        </p:spPr>
        <p:txBody>
          <a:bodyPr anchor="b"/>
          <a:lstStyle>
            <a:lvl1pPr algn="l"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Type Presentation Title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457285-7A0B-4A15-90EC-383E17BE3BE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7199" y="3566160"/>
            <a:ext cx="7315200" cy="100584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buNone/>
              <a:defRPr sz="20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Type Subtitle or Presenter Name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11134756-7FD6-41CE-8B98-88F3395D648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7199" y="5029200"/>
            <a:ext cx="7315200" cy="457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Type date here</a:t>
            </a:r>
          </a:p>
        </p:txBody>
      </p:sp>
      <p:sp>
        <p:nvSpPr>
          <p:cNvPr id="12" name="Footer Placeholder 6">
            <a:extLst>
              <a:ext uri="{FF2B5EF4-FFF2-40B4-BE49-F238E27FC236}">
                <a16:creationId xmlns:a16="http://schemas.microsoft.com/office/drawing/2014/main" id="{22AB1CDE-F9DA-CF4F-9C32-13B6CCC3BF75}"/>
              </a:ext>
            </a:extLst>
          </p:cNvPr>
          <p:cNvSpPr txBox="1">
            <a:spLocks/>
          </p:cNvSpPr>
          <p:nvPr userDrawn="1"/>
        </p:nvSpPr>
        <p:spPr>
          <a:xfrm>
            <a:off x="457199" y="6172200"/>
            <a:ext cx="5638801" cy="457200"/>
          </a:xfrm>
          <a:prstGeom prst="rect">
            <a:avLst/>
          </a:prstGeom>
        </p:spPr>
        <p:txBody>
          <a:bodyPr vert="horz" wrap="square" lIns="0" tIns="0" rIns="0" bIns="0" rtlCol="0" anchor="t"/>
          <a:lstStyle>
            <a:defPPr>
              <a:defRPr lang="en-US"/>
            </a:defPPr>
            <a:lvl1pPr marL="0" algn="l" defTabSz="914400" rtl="0" eaLnBrk="1" latinLnBrk="0" hangingPunct="1">
              <a:defRPr sz="6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©2022 Experian Information Solutions, Inc. All rights reserved. Experian and the Experian marks used herein are trademarks or registered trademarks </a:t>
            </a:r>
            <a:b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of Experian Information Solutions, Inc. Other product and company names mentioned herein are the trademarks of their respective owners. </a:t>
            </a:r>
            <a:b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20000"/>
                    <a:lumOff val="80000"/>
                  </a:schemeClr>
                </a:solidFill>
              </a:rPr>
              <a:t>No part of this copyrighted work may be reproduced, modified, or distributed in any form or manner without the prior written permission of Experian. 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0D5896E-FF89-8540-8CCA-0D8E350BCB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8755" y="6342708"/>
            <a:ext cx="1371600" cy="365125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650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999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20814B47-EA36-C140-B842-3A597B50A90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096A27-24AB-4DE4-9279-8C518ED344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2194560"/>
            <a:ext cx="7315200" cy="1371600"/>
          </a:xfrm>
        </p:spPr>
        <p:txBody>
          <a:bodyPr anchor="b"/>
          <a:lstStyle>
            <a:lvl1pPr algn="l"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Divider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AAB147-E334-E64D-8AF2-18C3ED6353F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73648" y="5974542"/>
            <a:ext cx="458104" cy="57865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D817BD-1256-7647-A0B8-94233EF8A1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3671888"/>
            <a:ext cx="7315200" cy="462913"/>
          </a:xfrm>
        </p:spPr>
        <p:txBody>
          <a:bodyPr/>
          <a:lstStyle>
            <a:lvl1pPr>
              <a:defRPr sz="2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82776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Divider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C52BA871-712D-3B46-A942-7946C71F9AF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096A27-24AB-4DE4-9279-8C518ED344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2194560"/>
            <a:ext cx="7315200" cy="1371600"/>
          </a:xfrm>
        </p:spPr>
        <p:txBody>
          <a:bodyPr anchor="b"/>
          <a:lstStyle>
            <a:lvl1pPr algn="l"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Divider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AAB147-E334-E64D-8AF2-18C3ED6353F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73648" y="5974542"/>
            <a:ext cx="458104" cy="578658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B67D494-DD42-9C46-9410-CF42C3413F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3671888"/>
            <a:ext cx="7315200" cy="462913"/>
          </a:xfrm>
        </p:spPr>
        <p:txBody>
          <a:bodyPr/>
          <a:lstStyle>
            <a:lvl1pPr>
              <a:defRPr sz="2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9701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Divider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3A1D096E-F3A8-D643-A172-A06E4A26751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096A27-24AB-4DE4-9279-8C518ED344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2194560"/>
            <a:ext cx="7315200" cy="1371600"/>
          </a:xfrm>
        </p:spPr>
        <p:txBody>
          <a:bodyPr anchor="b"/>
          <a:lstStyle>
            <a:lvl1pPr algn="l"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Divider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AAB147-E334-E64D-8AF2-18C3ED6353F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73648" y="5974542"/>
            <a:ext cx="458104" cy="578658"/>
          </a:xfrm>
          <a:prstGeom prst="rect">
            <a:avLst/>
          </a:prstGeom>
        </p:spPr>
      </p:pic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6917D3E-7300-7145-AAB3-3D9869D01B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3671888"/>
            <a:ext cx="7315200" cy="462913"/>
          </a:xfrm>
        </p:spPr>
        <p:txBody>
          <a:bodyPr/>
          <a:lstStyle>
            <a:lvl1pPr>
              <a:defRPr sz="2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5664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Divider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 pattern, circle&#10;&#10;Description automatically generated">
            <a:extLst>
              <a:ext uri="{FF2B5EF4-FFF2-40B4-BE49-F238E27FC236}">
                <a16:creationId xmlns:a16="http://schemas.microsoft.com/office/drawing/2014/main" id="{488ABFF1-37CE-E441-821F-15B0CCFCF31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13" y="0"/>
            <a:ext cx="1218197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096A27-24AB-4DE4-9279-8C518ED3449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2194560"/>
            <a:ext cx="7315200" cy="1371600"/>
          </a:xfrm>
        </p:spPr>
        <p:txBody>
          <a:bodyPr anchor="b"/>
          <a:lstStyle>
            <a:lvl1pPr algn="l"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/>
              <a:t>Divider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AAB147-E334-E64D-8AF2-18C3ED6353F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73648" y="5974542"/>
            <a:ext cx="458104" cy="578658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8D6B080-AE92-8445-A737-81767E7770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3671888"/>
            <a:ext cx="7315200" cy="462913"/>
          </a:xfrm>
        </p:spPr>
        <p:txBody>
          <a:bodyPr/>
          <a:lstStyle>
            <a:lvl1pPr>
              <a:defRPr sz="22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70928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3.sv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932FFB-754E-478A-81B6-FC23B93C2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11274552" cy="502920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FCC968-DF4E-49AF-BAC4-AD1E9669EF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645920"/>
            <a:ext cx="11274552" cy="42062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First level is 18 pt. with ‘no width non-breaking space’ as bullet</a:t>
            </a:r>
          </a:p>
          <a:p>
            <a:pPr lvl="1"/>
            <a:r>
              <a:rPr lang="en-US"/>
              <a:t>Second level is 18 pt. with normal bullet flush left at margin</a:t>
            </a:r>
          </a:p>
          <a:p>
            <a:pPr lvl="2"/>
            <a:r>
              <a:rPr lang="en-US"/>
              <a:t>Third level is 18 pt. with dashed bullet with indent </a:t>
            </a:r>
          </a:p>
          <a:p>
            <a:pPr lvl="3"/>
            <a:r>
              <a:rPr lang="en-US"/>
              <a:t>Fourth level is 18 pt. with normal bullet with indent</a:t>
            </a:r>
          </a:p>
          <a:p>
            <a:pPr lvl="4"/>
            <a:r>
              <a:rPr lang="en-US"/>
              <a:t>Fifth level is 18 pt. with light open bullet with indent </a:t>
            </a:r>
          </a:p>
          <a:p>
            <a:pPr lvl="5"/>
            <a:r>
              <a:rPr lang="en-US"/>
              <a:t>Sixth level is 18 pt. </a:t>
            </a:r>
          </a:p>
          <a:p>
            <a:pPr lvl="6"/>
            <a:r>
              <a:rPr lang="en-US"/>
              <a:t>Seventh level is 18 pt. </a:t>
            </a:r>
          </a:p>
          <a:p>
            <a:pPr lvl="7"/>
            <a:r>
              <a:rPr lang="en-US"/>
              <a:t>Eighth Level is 18 pt.</a:t>
            </a:r>
          </a:p>
          <a:p>
            <a:pPr lvl="8"/>
            <a:r>
              <a:rPr lang="en-US"/>
              <a:t>Ninth level is 18 pt. </a:t>
            </a:r>
          </a:p>
          <a:p>
            <a:pPr lvl="3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8DB05-201E-4874-AE4F-DDB23EAD13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43729" y="6340216"/>
            <a:ext cx="457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50">
                <a:solidFill>
                  <a:srgbClr val="9EA0A1"/>
                </a:solidFill>
              </a:defRPr>
            </a:lvl1pPr>
          </a:lstStyle>
          <a:p>
            <a:r>
              <a:rPr lang="en-US" dirty="0">
                <a:solidFill>
                  <a:srgbClr val="9EA0A1"/>
                </a:solidFill>
              </a:rPr>
              <a:t>5/13/21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3EA6E8-FA3D-4357-AC7F-4F1AFEF0A6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7200" y="6340216"/>
            <a:ext cx="19132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50">
                <a:solidFill>
                  <a:srgbClr val="9EA0A1"/>
                </a:solidFill>
              </a:defRPr>
            </a:lvl1pPr>
          </a:lstStyle>
          <a:p>
            <a:fld id="{0F4B625E-B07D-4363-A8C1-101046C84654}" type="slidenum">
              <a:rPr lang="en-US" smtClean="0"/>
              <a:pPr/>
              <a:t>‹#›</a:t>
            </a:fld>
            <a:r>
              <a:rPr lang="en-US"/>
              <a:t>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F87EAB3-5B0F-FD40-ABA9-F222B344C4EF}"/>
              </a:ext>
            </a:extLst>
          </p:cNvPr>
          <p:cNvPicPr>
            <a:picLocks noChangeAspect="1"/>
          </p:cNvPicPr>
          <p:nvPr userDrawn="1"/>
        </p:nvPicPr>
        <p:blipFill>
          <a:blip r:embed="rId2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73648" y="5974542"/>
            <a:ext cx="458104" cy="578658"/>
          </a:xfrm>
          <a:prstGeom prst="rect">
            <a:avLst/>
          </a:prstGeom>
        </p:spPr>
      </p:pic>
      <p:pic>
        <p:nvPicPr>
          <p:cNvPr id="17" name="Graphic 16">
            <a:extLst>
              <a:ext uri="{FF2B5EF4-FFF2-40B4-BE49-F238E27FC236}">
                <a16:creationId xmlns:a16="http://schemas.microsoft.com/office/drawing/2014/main" id="{F2C89CFF-E4F4-044F-962F-3A04D11C822A}"/>
              </a:ext>
            </a:extLst>
          </p:cNvPr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615520" y="6463271"/>
            <a:ext cx="469900" cy="114300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2FF5CC5-E586-734F-926E-6B73AAD52905}"/>
              </a:ext>
            </a:extLst>
          </p:cNvPr>
          <p:cNvSpPr txBox="1">
            <a:spLocks/>
          </p:cNvSpPr>
          <p:nvPr userDrawn="1"/>
        </p:nvSpPr>
        <p:spPr>
          <a:xfrm>
            <a:off x="2096139" y="6337858"/>
            <a:ext cx="3669824" cy="365125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650" kern="1200">
                <a:solidFill>
                  <a:srgbClr val="9EA0A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Look Ahead Webinar Series            Economic and Credit Trends – July 2022          </a:t>
            </a:r>
            <a:r>
              <a:rPr lang="en-US" sz="650" dirty="0">
                <a:solidFill>
                  <a:schemeClr val="bg1">
                    <a:lumMod val="50000"/>
                  </a:schemeClr>
                </a:solidFill>
              </a:rPr>
              <a:t>Source: Experian Ascend Sandbox as of June 30th, 2022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E7B6699-CEBE-F54B-A541-34A4EB35B2B9}"/>
              </a:ext>
            </a:extLst>
          </p:cNvPr>
          <p:cNvSpPr txBox="1">
            <a:spLocks/>
          </p:cNvSpPr>
          <p:nvPr userDrawn="1"/>
        </p:nvSpPr>
        <p:spPr>
          <a:xfrm>
            <a:off x="1600930" y="6337857"/>
            <a:ext cx="1149766" cy="365125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l" defTabSz="914400" rtl="0" eaLnBrk="1" latinLnBrk="0" hangingPunct="1">
              <a:defRPr sz="650" kern="1200">
                <a:solidFill>
                  <a:srgbClr val="9EA0A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/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2322018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35" r:id="rId2"/>
    <p:sldLayoutId id="2147483773" r:id="rId3"/>
    <p:sldLayoutId id="2147483775" r:id="rId4"/>
    <p:sldLayoutId id="2147483776" r:id="rId5"/>
    <p:sldLayoutId id="2147483705" r:id="rId6"/>
    <p:sldLayoutId id="2147483778" r:id="rId7"/>
    <p:sldLayoutId id="2147483779" r:id="rId8"/>
    <p:sldLayoutId id="2147483780" r:id="rId9"/>
    <p:sldLayoutId id="2147483781" r:id="rId10"/>
    <p:sldLayoutId id="2147483777" r:id="rId11"/>
    <p:sldLayoutId id="2147483742" r:id="rId12"/>
    <p:sldLayoutId id="2147483766" r:id="rId13"/>
    <p:sldLayoutId id="2147483745" r:id="rId14"/>
    <p:sldLayoutId id="2147483769" r:id="rId15"/>
    <p:sldLayoutId id="2147483770" r:id="rId16"/>
    <p:sldLayoutId id="2147483762" r:id="rId17"/>
    <p:sldLayoutId id="2147483763" r:id="rId18"/>
    <p:sldLayoutId id="2147483783" r:id="rId19"/>
    <p:sldLayoutId id="2147483764" r:id="rId20"/>
    <p:sldLayoutId id="2147483771" r:id="rId21"/>
    <p:sldLayoutId id="2147483663" r:id="rId22"/>
    <p:sldLayoutId id="2147483782" r:id="rId23"/>
    <p:sldLayoutId id="2147483765" r:id="rId2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300"/>
        </a:spcBef>
        <a:spcAft>
          <a:spcPts val="600"/>
        </a:spcAft>
        <a:buFont typeface="Open Sans" panose="020B0606030504020204" pitchFamily="34" charset="0"/>
        <a:buChar char="﻿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-287338" algn="l" defTabSz="9144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94360" indent="-288925" algn="l" defTabSz="9144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Font typeface="Arial" panose="020B0604020202020204" pitchFamily="34" charset="0"/>
        <a:buChar char="−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marR="0" indent="-282575" algn="l" defTabSz="914400" rtl="0" eaLnBrk="1" fontAlgn="auto" latinLnBrk="0" hangingPunct="1">
        <a:lnSpc>
          <a:spcPct val="90000"/>
        </a:lnSpc>
        <a:spcBef>
          <a:spcPts val="300"/>
        </a:spcBef>
        <a:spcAft>
          <a:spcPts val="600"/>
        </a:spcAft>
        <a:buClrTx/>
        <a:buSzTx/>
        <a:buFont typeface="Arial" panose="020B0604020202020204" pitchFamily="34" charset="0"/>
        <a:buChar char="◦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203325" marR="0" indent="-288925" algn="l" defTabSz="914400" rtl="0" eaLnBrk="1" fontAlgn="auto" latinLnBrk="0" hangingPunct="1">
        <a:lnSpc>
          <a:spcPct val="90000"/>
        </a:lnSpc>
        <a:spcBef>
          <a:spcPts val="300"/>
        </a:spcBef>
        <a:spcAft>
          <a:spcPts val="600"/>
        </a:spcAft>
        <a:buClrTx/>
        <a:buSzTx/>
        <a:buFont typeface="Arial" panose="020B0604020202020204" pitchFamily="34" charset="0"/>
        <a:buChar char="˃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203325" indent="-288925" algn="l" defTabSz="9144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Font typeface="Wingdings" panose="05000000000000000000" pitchFamily="2" charset="2"/>
        <a:buChar char="q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203325" indent="-288925" algn="l" defTabSz="9144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Font typeface="Wingdings" panose="05000000000000000000" pitchFamily="2" charset="2"/>
        <a:buChar char="ü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203325" indent="-288925" algn="l" defTabSz="9144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203325" indent="-288925" algn="l" defTabSz="914400" rtl="0" eaLnBrk="1" latinLnBrk="0" hangingPunct="1">
        <a:lnSpc>
          <a:spcPct val="90000"/>
        </a:lnSpc>
        <a:spcBef>
          <a:spcPts val="300"/>
        </a:spcBef>
        <a:spcAft>
          <a:spcPts val="600"/>
        </a:spcAft>
        <a:buFont typeface="Arial" panose="020B0604020202020204" pitchFamily="34" charset="0"/>
        <a:buChar char="►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">
          <p15:clr>
            <a:srgbClr val="F26B43"/>
          </p15:clr>
        </p15:guide>
        <p15:guide id="2" pos="288">
          <p15:clr>
            <a:srgbClr val="F26B43"/>
          </p15:clr>
        </p15:guide>
        <p15:guide id="3" pos="7392">
          <p15:clr>
            <a:srgbClr val="F26B43"/>
          </p15:clr>
        </p15:guide>
        <p15:guide id="4" orient="horz" pos="4128">
          <p15:clr>
            <a:srgbClr val="F26B43"/>
          </p15:clr>
        </p15:guide>
        <p15:guide id="5" orient="horz" pos="1032" userDrawn="1">
          <p15:clr>
            <a:srgbClr val="F26B43"/>
          </p15:clr>
        </p15:guide>
        <p15:guide id="6" pos="3840">
          <p15:clr>
            <a:srgbClr val="F26B43"/>
          </p15:clr>
        </p15:guide>
        <p15:guide id="7" orient="horz" pos="2160">
          <p15:clr>
            <a:srgbClr val="F26B43"/>
          </p15:clr>
        </p15:guide>
        <p15:guide id="8" orient="horz" pos="36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hart" Target="../charts/chart7.xml"/><Relationship Id="rId3" Type="http://schemas.openxmlformats.org/officeDocument/2006/relationships/image" Target="../media/image31.svg"/><Relationship Id="rId7" Type="http://schemas.openxmlformats.org/officeDocument/2006/relationships/chart" Target="../charts/chart6.xm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34.png"/><Relationship Id="rId5" Type="http://schemas.openxmlformats.org/officeDocument/2006/relationships/image" Target="../media/image33.svg"/><Relationship Id="rId10" Type="http://schemas.openxmlformats.org/officeDocument/2006/relationships/chart" Target="../charts/chart9.xml"/><Relationship Id="rId4" Type="http://schemas.openxmlformats.org/officeDocument/2006/relationships/image" Target="../media/image32.png"/><Relationship Id="rId9" Type="http://schemas.openxmlformats.org/officeDocument/2006/relationships/chart" Target="../charts/char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8.xml"/><Relationship Id="rId5" Type="http://schemas.openxmlformats.org/officeDocument/2006/relationships/chart" Target="../charts/chart11.xml"/><Relationship Id="rId4" Type="http://schemas.openxmlformats.org/officeDocument/2006/relationships/chart" Target="../charts/char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17.xml"/><Relationship Id="rId5" Type="http://schemas.openxmlformats.org/officeDocument/2006/relationships/chart" Target="../charts/chart13.xml"/><Relationship Id="rId4" Type="http://schemas.openxmlformats.org/officeDocument/2006/relationships/image" Target="../media/image3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CB348-5BB0-7D42-8ADE-C18B1941E8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2103119"/>
            <a:ext cx="8554720" cy="1943363"/>
          </a:xfrm>
        </p:spPr>
        <p:txBody>
          <a:bodyPr/>
          <a:lstStyle/>
          <a:p>
            <a:r>
              <a:rPr lang="en-US" sz="4800" b="1" dirty="0"/>
              <a:t>U.S. Consumer Credit Trends &amp; Economic Outlook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356C98F-C779-0842-8B01-812D683B22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4353197"/>
            <a:ext cx="7315200" cy="502920"/>
          </a:xfrm>
        </p:spPr>
        <p:txBody>
          <a:bodyPr/>
          <a:lstStyle/>
          <a:p>
            <a:pPr algn="just"/>
            <a:r>
              <a:rPr lang="en-US" dirty="0"/>
              <a:t>July 2022</a:t>
            </a:r>
          </a:p>
          <a:p>
            <a:r>
              <a:rPr lang="en-US" dirty="0"/>
              <a:t>Data as of June 30, 2022</a:t>
            </a:r>
          </a:p>
        </p:txBody>
      </p:sp>
    </p:spTree>
    <p:extLst>
      <p:ext uri="{BB962C8B-B14F-4D97-AF65-F5344CB8AC3E}">
        <p14:creationId xmlns:p14="http://schemas.microsoft.com/office/powerpoint/2010/main" val="3695449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995B5-AEB6-9647-AA17-543DB8212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 Origination &amp; Balance Trends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594625-2C25-AD45-8081-36D05B24D890}"/>
              </a:ext>
            </a:extLst>
          </p:cNvPr>
          <p:cNvSpPr txBox="1"/>
          <p:nvPr/>
        </p:nvSpPr>
        <p:spPr>
          <a:xfrm>
            <a:off x="465495" y="1156926"/>
            <a:ext cx="3707010" cy="276999"/>
          </a:xfrm>
          <a:prstGeom prst="rect">
            <a:avLst/>
          </a:prstGeom>
          <a:noFill/>
        </p:spPr>
        <p:txBody>
          <a:bodyPr wrap="square" lIns="0" tIns="0" rIns="0" bIns="0" numCol="1" spcCol="151200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Origination Trends: Loan &amp; Lease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DD0790-94D7-5F4B-B9C3-C97B7C74889A}"/>
              </a:ext>
            </a:extLst>
          </p:cNvPr>
          <p:cNvSpPr txBox="1"/>
          <p:nvPr/>
        </p:nvSpPr>
        <p:spPr>
          <a:xfrm>
            <a:off x="465495" y="3634740"/>
            <a:ext cx="3592809" cy="276999"/>
          </a:xfrm>
          <a:prstGeom prst="rect">
            <a:avLst/>
          </a:prstGeom>
          <a:noFill/>
        </p:spPr>
        <p:txBody>
          <a:bodyPr wrap="square" lIns="0" tIns="0" rIns="0" bIns="0" numCol="1" spcCol="151200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Average Balance (Auto Loans)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EED6CD-EDF8-9948-8CC1-5C1DCACF6D86}"/>
              </a:ext>
            </a:extLst>
          </p:cNvPr>
          <p:cNvSpPr txBox="1"/>
          <p:nvPr/>
        </p:nvSpPr>
        <p:spPr>
          <a:xfrm rot="16200000">
            <a:off x="-106898" y="2221632"/>
            <a:ext cx="1668780" cy="184666"/>
          </a:xfrm>
          <a:prstGeom prst="rect">
            <a:avLst/>
          </a:prstGeom>
          <a:noFill/>
        </p:spPr>
        <p:txBody>
          <a:bodyPr wrap="square" lIns="0" tIns="0" rIns="0" bIns="0" numCol="1" spcCol="151200" rtlCol="0">
            <a:spAutoFit/>
          </a:bodyPr>
          <a:lstStyle/>
          <a:p>
            <a:pPr algn="ctr"/>
            <a:r>
              <a:rPr lang="en-US" sz="1200" dirty="0"/>
              <a:t>Dollars (in $BNs)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C8078D-A103-424F-96D0-35A1537A7A1F}"/>
              </a:ext>
            </a:extLst>
          </p:cNvPr>
          <p:cNvSpPr txBox="1"/>
          <p:nvPr/>
        </p:nvSpPr>
        <p:spPr>
          <a:xfrm rot="16200000">
            <a:off x="-125948" y="4786291"/>
            <a:ext cx="1668780" cy="184666"/>
          </a:xfrm>
          <a:prstGeom prst="rect">
            <a:avLst/>
          </a:prstGeom>
          <a:noFill/>
        </p:spPr>
        <p:txBody>
          <a:bodyPr wrap="square" lIns="0" tIns="0" rIns="0" bIns="0" numCol="1" spcCol="151200" rtlCol="0">
            <a:spAutoFit/>
          </a:bodyPr>
          <a:lstStyle/>
          <a:p>
            <a:pPr algn="ctr"/>
            <a:r>
              <a:rPr lang="en-US" sz="1200" dirty="0"/>
              <a:t>Dollars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0DB12A7E-6367-CF4D-B6EF-DF307828D5C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72E284A-EE4D-6944-B986-EAE97AC5C8D9}" type="datetime1">
              <a:rPr lang="en-US" smtClean="0">
                <a:solidFill>
                  <a:srgbClr val="9EA0A1"/>
                </a:solidFill>
              </a:rPr>
              <a:t>7/19/2022</a:t>
            </a:fld>
            <a:endParaRPr lang="en-US">
              <a:solidFill>
                <a:srgbClr val="9EA0A1"/>
              </a:solidFill>
            </a:endParaRP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62E4B6DC-BC74-664C-8786-F86F6A8C9E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4B625E-B07D-4363-A8C1-101046C84654}" type="slidenum">
              <a:rPr lang="en-US" smtClean="0"/>
              <a:pPr/>
              <a:t>10</a:t>
            </a:fld>
            <a:r>
              <a:rPr lang="en-US"/>
              <a:t> </a:t>
            </a:r>
          </a:p>
        </p:txBody>
      </p:sp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00000000-0008-0000-04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9184031"/>
              </p:ext>
            </p:extLst>
          </p:nvPr>
        </p:nvGraphicFramePr>
        <p:xfrm>
          <a:off x="923544" y="1554480"/>
          <a:ext cx="10634472" cy="19476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Rounded Rectangle 10">
            <a:extLst>
              <a:ext uri="{FF2B5EF4-FFF2-40B4-BE49-F238E27FC236}">
                <a16:creationId xmlns:a16="http://schemas.microsoft.com/office/drawing/2014/main" id="{2D4211DF-C772-9D46-AD5F-A0DEAB70C1DA}"/>
              </a:ext>
            </a:extLst>
          </p:cNvPr>
          <p:cNvSpPr/>
          <p:nvPr/>
        </p:nvSpPr>
        <p:spPr>
          <a:xfrm>
            <a:off x="9451662" y="1059021"/>
            <a:ext cx="1817060" cy="749808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/>
              <a:t>June '22: $62.2B</a:t>
            </a:r>
            <a:endParaRPr lang="en-US" sz="1300" dirty="0"/>
          </a:p>
          <a:p>
            <a:pPr algn="ctr"/>
            <a:r>
              <a:rPr lang="en-US" sz="1300" b="1" dirty="0"/>
              <a:t>+5% YoY</a:t>
            </a:r>
          </a:p>
          <a:p>
            <a:pPr algn="ctr"/>
            <a:r>
              <a:rPr lang="en-US" sz="1300" b="1" dirty="0"/>
              <a:t>+3% MoM</a:t>
            </a:r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00000000-0008-0000-05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0758974"/>
              </p:ext>
            </p:extLst>
          </p:nvPr>
        </p:nvGraphicFramePr>
        <p:xfrm>
          <a:off x="800775" y="3889989"/>
          <a:ext cx="10757241" cy="25086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Rounded Rectangle 10">
            <a:extLst>
              <a:ext uri="{FF2B5EF4-FFF2-40B4-BE49-F238E27FC236}">
                <a16:creationId xmlns:a16="http://schemas.microsoft.com/office/drawing/2014/main" id="{9880CCFA-876E-4A42-AE86-7D423FBAEA68}"/>
              </a:ext>
            </a:extLst>
          </p:cNvPr>
          <p:cNvSpPr/>
          <p:nvPr/>
        </p:nvSpPr>
        <p:spPr>
          <a:xfrm>
            <a:off x="9512169" y="3449334"/>
            <a:ext cx="1817060" cy="748477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/>
              <a:t>June '22: $16,956</a:t>
            </a:r>
            <a:endParaRPr lang="en-US" sz="1300" dirty="0"/>
          </a:p>
          <a:p>
            <a:pPr algn="ctr"/>
            <a:r>
              <a:rPr lang="en-US" sz="1300" b="1" dirty="0"/>
              <a:t> +7% YoY</a:t>
            </a:r>
          </a:p>
          <a:p>
            <a:pPr algn="ctr"/>
            <a:r>
              <a:rPr lang="en-US" sz="1300" b="1" dirty="0"/>
              <a:t>  +1% MoM</a:t>
            </a:r>
          </a:p>
        </p:txBody>
      </p:sp>
    </p:spTree>
    <p:extLst>
      <p:ext uri="{BB962C8B-B14F-4D97-AF65-F5344CB8AC3E}">
        <p14:creationId xmlns:p14="http://schemas.microsoft.com/office/powerpoint/2010/main" val="3008246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1741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B8BCE-8A1D-9B4E-A10E-8F3AA5A33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VantageScore</a:t>
            </a:r>
            <a:r>
              <a:rPr lang="sv-SE" baseline="30000" dirty="0"/>
              <a:t>®</a:t>
            </a:r>
            <a:r>
              <a:rPr lang="sv-SE" dirty="0"/>
              <a:t> </a:t>
            </a:r>
            <a:r>
              <a:rPr lang="sv-SE" dirty="0" err="1"/>
              <a:t>Overview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49D3DC-EC22-B74C-8F62-47B524AF40E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CE4FE67-24DC-9D42-A874-702C1F7FA023}" type="datetime1">
              <a:rPr lang="en-US" smtClean="0">
                <a:solidFill>
                  <a:srgbClr val="9EA0A1"/>
                </a:solidFill>
              </a:rPr>
              <a:t>7/19/2022</a:t>
            </a:fld>
            <a:endParaRPr lang="en-US">
              <a:solidFill>
                <a:srgbClr val="9EA0A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88328A-C313-1E47-AB34-5C65230F0A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4B625E-B07D-4363-A8C1-101046C84654}" type="slidenum">
              <a:rPr lang="en-US" smtClean="0"/>
              <a:pPr/>
              <a:t>2</a:t>
            </a:fld>
            <a:r>
              <a:rPr lang="en-US"/>
              <a:t>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C71B316-CF38-E24E-B911-849C94B956B8}"/>
              </a:ext>
            </a:extLst>
          </p:cNvPr>
          <p:cNvGraphicFramePr>
            <a:graphicFrameLocks noGrp="1"/>
          </p:cNvGraphicFramePr>
          <p:nvPr/>
        </p:nvGraphicFramePr>
        <p:xfrm>
          <a:off x="738336" y="1059172"/>
          <a:ext cx="10715328" cy="3875869"/>
        </p:xfrm>
        <a:graphic>
          <a:graphicData uri="http://schemas.openxmlformats.org/drawingml/2006/table">
            <a:tbl>
              <a:tblPr>
                <a:tableStyleId>{9DCAF9ED-07DC-4A11-8D7F-57B35C25682E}</a:tableStyleId>
              </a:tblPr>
              <a:tblGrid>
                <a:gridCol w="53576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576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7263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3200" u="none" strike="noStrike"/>
                        <a:t>VantageScore Credit</a:t>
                      </a:r>
                      <a:r>
                        <a:rPr lang="en-US" sz="3200" u="none" strike="noStrike" baseline="0"/>
                        <a:t> </a:t>
                      </a:r>
                      <a:r>
                        <a:rPr lang="en-US" sz="3200" u="none" strike="noStrike"/>
                        <a:t>Tiers</a:t>
                      </a:r>
                      <a:endParaRPr lang="en-US" sz="3200" b="1" i="0" u="none" strike="noStrike">
                        <a:solidFill>
                          <a:schemeClr val="tx2">
                            <a:lumMod val="65000"/>
                            <a:lumOff val="35000"/>
                          </a:schemeClr>
                        </a:solidFill>
                        <a:latin typeface="+mj-lt"/>
                      </a:endParaRPr>
                    </a:p>
                  </a:txBody>
                  <a:tcPr marL="9525" marR="9525" marT="9525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06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/>
                        <a:t>Super prime</a:t>
                      </a:r>
                      <a:endParaRPr lang="en-US" sz="2000" b="1" i="0" u="none" strike="noStrike">
                        <a:solidFill>
                          <a:schemeClr val="tx2">
                            <a:lumMod val="65000"/>
                            <a:lumOff val="35000"/>
                          </a:schemeClr>
                        </a:solidFill>
                        <a:latin typeface="+mj-lt"/>
                      </a:endParaRPr>
                    </a:p>
                  </a:txBody>
                  <a:tcPr marL="9525" marR="9525" marT="9525" marB="0" anchor="ctr">
                    <a:solidFill>
                      <a:srgbClr val="EEE7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u="none" strike="noStrike"/>
                        <a:t>781-850</a:t>
                      </a:r>
                      <a:endParaRPr lang="en-US" sz="2200" b="0" i="0" u="none" strike="noStrike">
                        <a:solidFill>
                          <a:schemeClr val="tx2">
                            <a:lumMod val="65000"/>
                            <a:lumOff val="35000"/>
                          </a:schemeClr>
                        </a:solidFill>
                        <a:latin typeface="+mj-lt"/>
                      </a:endParaRPr>
                    </a:p>
                  </a:txBody>
                  <a:tcPr marL="9525" marR="9525" marT="9525" marB="0" anchor="ctr">
                    <a:solidFill>
                      <a:srgbClr val="EEE7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06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/>
                        <a:t>Prime</a:t>
                      </a:r>
                      <a:endParaRPr lang="en-US" sz="2000" b="1" i="0" u="none" strike="noStrike">
                        <a:solidFill>
                          <a:schemeClr val="tx2">
                            <a:lumMod val="65000"/>
                            <a:lumOff val="35000"/>
                          </a:schemeClr>
                        </a:solidFill>
                        <a:latin typeface="+mj-lt"/>
                      </a:endParaRPr>
                    </a:p>
                  </a:txBody>
                  <a:tcPr marL="9525" marR="9525" marT="9525" marB="0" anchor="ctr">
                    <a:solidFill>
                      <a:srgbClr val="D9CA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u="none" strike="noStrike"/>
                        <a:t>661-780</a:t>
                      </a:r>
                      <a:endParaRPr lang="en-US" sz="2200" b="0" i="0" u="none" strike="noStrike">
                        <a:solidFill>
                          <a:schemeClr val="tx2">
                            <a:lumMod val="65000"/>
                            <a:lumOff val="35000"/>
                          </a:schemeClr>
                        </a:solidFill>
                        <a:latin typeface="+mj-lt"/>
                      </a:endParaRPr>
                    </a:p>
                  </a:txBody>
                  <a:tcPr marL="9525" marR="9525" marT="9525" marB="0" anchor="ctr">
                    <a:solidFill>
                      <a:srgbClr val="D9CA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06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/>
                        <a:t>Near prime</a:t>
                      </a:r>
                      <a:endParaRPr lang="en-US" sz="2000" b="1" i="0" u="none" strike="noStrike">
                        <a:solidFill>
                          <a:schemeClr val="tx2">
                            <a:lumMod val="65000"/>
                            <a:lumOff val="35000"/>
                          </a:schemeClr>
                        </a:solidFill>
                        <a:latin typeface="+mj-lt"/>
                      </a:endParaRPr>
                    </a:p>
                  </a:txBody>
                  <a:tcPr marL="9525" marR="9525" marT="9525" marB="0" anchor="ctr">
                    <a:solidFill>
                      <a:srgbClr val="EEE7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u="none" strike="noStrike"/>
                        <a:t>601-660</a:t>
                      </a:r>
                      <a:endParaRPr lang="en-US" sz="2200" b="0" i="0" u="none" strike="noStrike">
                        <a:solidFill>
                          <a:schemeClr val="tx2">
                            <a:lumMod val="65000"/>
                            <a:lumOff val="35000"/>
                          </a:schemeClr>
                        </a:solidFill>
                        <a:latin typeface="+mj-lt"/>
                      </a:endParaRPr>
                    </a:p>
                  </a:txBody>
                  <a:tcPr marL="9525" marR="9525" marT="9525" marB="0" anchor="ctr">
                    <a:solidFill>
                      <a:srgbClr val="EEE7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06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/>
                        <a:t>Subprime</a:t>
                      </a:r>
                      <a:endParaRPr lang="en-US" sz="2000" b="1" i="0" u="none" strike="noStrike">
                        <a:solidFill>
                          <a:schemeClr val="tx2">
                            <a:lumMod val="65000"/>
                            <a:lumOff val="35000"/>
                          </a:schemeClr>
                        </a:solidFill>
                        <a:latin typeface="+mj-lt"/>
                      </a:endParaRPr>
                    </a:p>
                  </a:txBody>
                  <a:tcPr marL="9525" marR="9525" marT="9525" marB="0" anchor="ctr">
                    <a:solidFill>
                      <a:srgbClr val="D9CAE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u="none" strike="noStrike"/>
                        <a:t>500-600</a:t>
                      </a:r>
                      <a:endParaRPr lang="en-US" sz="2200" b="0" i="0" u="none" strike="noStrike">
                        <a:solidFill>
                          <a:schemeClr val="tx2">
                            <a:lumMod val="65000"/>
                            <a:lumOff val="35000"/>
                          </a:schemeClr>
                        </a:solidFill>
                        <a:latin typeface="+mj-lt"/>
                      </a:endParaRPr>
                    </a:p>
                  </a:txBody>
                  <a:tcPr marL="9525" marR="9525" marT="9525" marB="0" anchor="ctr">
                    <a:solidFill>
                      <a:srgbClr val="D9CA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06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/>
                        <a:t>Deep sub</a:t>
                      </a:r>
                      <a:r>
                        <a:rPr lang="en-US" sz="2000" b="1" u="none" strike="noStrike" baseline="0"/>
                        <a:t>prime</a:t>
                      </a:r>
                      <a:endParaRPr lang="en-US" sz="2000" b="1" i="0" u="none" strike="noStrike">
                        <a:solidFill>
                          <a:schemeClr val="tx2">
                            <a:lumMod val="65000"/>
                            <a:lumOff val="35000"/>
                          </a:schemeClr>
                        </a:solidFill>
                        <a:latin typeface="+mj-lt"/>
                      </a:endParaRPr>
                    </a:p>
                  </a:txBody>
                  <a:tcPr marL="9525" marR="9525" marT="9525" marB="0" anchor="ctr">
                    <a:solidFill>
                      <a:srgbClr val="EEE7F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u="none" strike="noStrike"/>
                        <a:t>300-499</a:t>
                      </a:r>
                      <a:endParaRPr lang="en-US" sz="2200" b="0" i="0" u="none" strike="noStrike">
                        <a:solidFill>
                          <a:schemeClr val="tx2">
                            <a:lumMod val="65000"/>
                            <a:lumOff val="35000"/>
                          </a:schemeClr>
                        </a:solidFill>
                        <a:latin typeface="+mj-lt"/>
                      </a:endParaRPr>
                    </a:p>
                  </a:txBody>
                  <a:tcPr marL="9525" marR="9525" marT="9525" marB="0" anchor="ctr">
                    <a:solidFill>
                      <a:srgbClr val="EEE7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142886A-B893-4F46-8643-EC1C81BE9EC3}"/>
              </a:ext>
            </a:extLst>
          </p:cNvPr>
          <p:cNvSpPr txBox="1"/>
          <p:nvPr/>
        </p:nvSpPr>
        <p:spPr>
          <a:xfrm>
            <a:off x="738336" y="5040318"/>
            <a:ext cx="118185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000" i="1">
                <a:latin typeface="+mj-lt"/>
                <a:cs typeface="Tahoma" pitchFamily="34" charset="0"/>
              </a:rPr>
              <a:t>VantageScore</a:t>
            </a:r>
            <a:r>
              <a:rPr lang="en-US" sz="1000" i="1" baseline="30000">
                <a:latin typeface="+mj-lt"/>
                <a:cs typeface="Tahoma" pitchFamily="34" charset="0"/>
              </a:rPr>
              <a:t>®</a:t>
            </a:r>
            <a:r>
              <a:rPr lang="en-US" sz="1000" i="1">
                <a:latin typeface="+mj-lt"/>
                <a:cs typeface="Tahoma" pitchFamily="34" charset="0"/>
              </a:rPr>
              <a:t>, which is used by lenders and now available to consumers, is the first credit score developed cooperatively by Experian and the other national credit reporting companies.</a:t>
            </a:r>
          </a:p>
          <a:p>
            <a:pPr>
              <a:defRPr/>
            </a:pPr>
            <a:r>
              <a:rPr lang="en-US" sz="1000" i="1">
                <a:latin typeface="+mj-lt"/>
                <a:cs typeface="Tahoma" pitchFamily="34" charset="0"/>
              </a:rPr>
              <a:t>The VantageScore 3.0 model ranges from 300 - 850 with a high score = low risk.</a:t>
            </a:r>
          </a:p>
        </p:txBody>
      </p:sp>
      <p:sp>
        <p:nvSpPr>
          <p:cNvPr id="7" name="Rectangle 15">
            <a:extLst>
              <a:ext uri="{FF2B5EF4-FFF2-40B4-BE49-F238E27FC236}">
                <a16:creationId xmlns:a16="http://schemas.microsoft.com/office/drawing/2014/main" id="{88034F9A-551C-1449-8C23-B35EF514AA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8336" y="5379075"/>
            <a:ext cx="10979842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i="1"/>
              <a:t>Note: Each lender determines credit quality tiers according to their own lending strategies. The credit tier breakdown is offered only as an approximation.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635F3F-4BEC-D34E-8810-2EDD93BE2E3D}"/>
              </a:ext>
            </a:extLst>
          </p:cNvPr>
          <p:cNvSpPr/>
          <p:nvPr/>
        </p:nvSpPr>
        <p:spPr>
          <a:xfrm>
            <a:off x="2568944" y="5735630"/>
            <a:ext cx="7054111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"/>
              <a:t>VantageScore is a registered trademark of VantageScore Solutions, LLC.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8AF9A167-1A00-5B45-AFCC-2028FD016A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33900" y="1293646"/>
            <a:ext cx="3223133" cy="5519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92909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B8BCE-8A1D-9B4E-A10E-8F3AA5A33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June 2022 VantageScore</a:t>
            </a:r>
            <a:r>
              <a:rPr lang="en-US" baseline="30000" dirty="0"/>
              <a:t>®</a:t>
            </a:r>
            <a:r>
              <a:rPr lang="en-US" dirty="0"/>
              <a:t> by product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0F841E2-B930-6442-9FD1-7FD77F7D1A5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448C255-A6B8-F642-BAE9-69345BE8ECDC}" type="datetime1">
              <a:rPr lang="en-US" smtClean="0">
                <a:solidFill>
                  <a:srgbClr val="9EA0A1"/>
                </a:solidFill>
              </a:rPr>
              <a:t>7/19/2022</a:t>
            </a:fld>
            <a:endParaRPr lang="en-US">
              <a:solidFill>
                <a:srgbClr val="9EA0A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9823CA-378D-AA48-8D2E-BC8325474C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4B625E-B07D-4363-A8C1-101046C84654}" type="slidenum">
              <a:rPr lang="en-US" smtClean="0"/>
              <a:pPr/>
              <a:t>3</a:t>
            </a:fld>
            <a:r>
              <a:rPr lang="en-US"/>
              <a:t> 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00000000-0008-0000-0100-000002000000}"/>
              </a:ext>
            </a:extLst>
          </p:cNvPr>
          <p:cNvGraphicFramePr>
            <a:graphicFrameLocks/>
          </p:cNvGraphicFramePr>
          <p:nvPr/>
        </p:nvGraphicFramePr>
        <p:xfrm>
          <a:off x="255270" y="1108710"/>
          <a:ext cx="11681460" cy="46405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33685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85AE500B-4A2D-49D3-82B7-4831B3149C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7233356"/>
              </p:ext>
            </p:extLst>
          </p:nvPr>
        </p:nvGraphicFramePr>
        <p:xfrm>
          <a:off x="1331430" y="1379696"/>
          <a:ext cx="9529141" cy="44529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404DDBE-7C20-4B67-B975-EDFF07E8D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11274552" cy="50292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/>
              <a:t>Median Credit Score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710A82A-CE0A-40A8-9A82-29E21D385F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7200" y="960120"/>
            <a:ext cx="11277600" cy="365760"/>
          </a:xfrm>
        </p:spPr>
        <p:txBody>
          <a:bodyPr/>
          <a:lstStyle/>
          <a:p>
            <a:r>
              <a:rPr lang="en-US" dirty="0"/>
              <a:t>Before, during, and after COVID-19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2049E0-BF4C-4A47-BF92-ADE487A0D1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4223" y="6340475"/>
            <a:ext cx="60590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6CE4FE67-24DC-9D42-A874-702C1F7FA023}" type="datetime1">
              <a:rPr lang="en-US" smtClean="0"/>
              <a:pPr/>
              <a:t>7/19/2022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1A0FFA-A3CD-45B5-9819-2C0401DF0FDB}"/>
              </a:ext>
            </a:extLst>
          </p:cNvPr>
          <p:cNvSpPr txBox="1"/>
          <p:nvPr/>
        </p:nvSpPr>
        <p:spPr>
          <a:xfrm rot="16200000">
            <a:off x="505354" y="3451802"/>
            <a:ext cx="1467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Credit Score</a:t>
            </a:r>
          </a:p>
        </p:txBody>
      </p:sp>
      <p:sp>
        <p:nvSpPr>
          <p:cNvPr id="16" name="Slide Number Placeholder 3">
            <a:extLst>
              <a:ext uri="{FF2B5EF4-FFF2-40B4-BE49-F238E27FC236}">
                <a16:creationId xmlns:a16="http://schemas.microsoft.com/office/drawing/2014/main" id="{937E60D2-6EFC-42A0-B799-4B8798E334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17373" y="6340216"/>
            <a:ext cx="25464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fld id="{0F4B625E-B07D-4363-A8C1-101046C84654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 algn="r">
                <a:spcAft>
                  <a:spcPts val="600"/>
                </a:spcAft>
              </a:pPr>
              <a:t>4</a:t>
            </a:fld>
            <a:r>
              <a:rPr lang="en-US" sz="900" dirty="0">
                <a:solidFill>
                  <a:schemeClr val="tx1">
                    <a:tint val="75000"/>
                  </a:schemeClr>
                </a:solidFill>
              </a:rPr>
              <a:t>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1CF93ED-3202-4A50-9CB5-1700B31113D9}"/>
              </a:ext>
            </a:extLst>
          </p:cNvPr>
          <p:cNvCxnSpPr>
            <a:cxnSpLocks/>
          </p:cNvCxnSpPr>
          <p:nvPr/>
        </p:nvCxnSpPr>
        <p:spPr>
          <a:xfrm flipV="1">
            <a:off x="9215299" y="2573703"/>
            <a:ext cx="281874" cy="418072"/>
          </a:xfrm>
          <a:prstGeom prst="straightConnector1">
            <a:avLst/>
          </a:prstGeom>
          <a:ln w="38100">
            <a:solidFill>
              <a:srgbClr val="FF0000"/>
            </a:solidFill>
            <a:round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1">
            <a:extLst>
              <a:ext uri="{FF2B5EF4-FFF2-40B4-BE49-F238E27FC236}">
                <a16:creationId xmlns:a16="http://schemas.microsoft.com/office/drawing/2014/main" id="{E837E507-3AE4-4AA4-BD79-8E8333F07D1C}"/>
              </a:ext>
            </a:extLst>
          </p:cNvPr>
          <p:cNvSpPr txBox="1"/>
          <p:nvPr/>
        </p:nvSpPr>
        <p:spPr>
          <a:xfrm>
            <a:off x="10079506" y="2548953"/>
            <a:ext cx="1853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solidFill>
                  <a:srgbClr val="00B050"/>
                </a:solidFill>
              </a:rPr>
              <a:t>Continuing to climb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4189967-BF85-4635-BE4B-58E81A8D89E0}"/>
              </a:ext>
            </a:extLst>
          </p:cNvPr>
          <p:cNvCxnSpPr>
            <a:cxnSpLocks/>
          </p:cNvCxnSpPr>
          <p:nvPr/>
        </p:nvCxnSpPr>
        <p:spPr>
          <a:xfrm flipV="1">
            <a:off x="6471821" y="3118393"/>
            <a:ext cx="3027286" cy="2169546"/>
          </a:xfrm>
          <a:prstGeom prst="straightConnector1">
            <a:avLst/>
          </a:prstGeom>
          <a:ln w="38100">
            <a:solidFill>
              <a:srgbClr val="00B050"/>
            </a:solidFill>
            <a:round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2">
            <a:extLst>
              <a:ext uri="{FF2B5EF4-FFF2-40B4-BE49-F238E27FC236}">
                <a16:creationId xmlns:a16="http://schemas.microsoft.com/office/drawing/2014/main" id="{03F0611B-893B-468C-934A-5998745C04BE}"/>
              </a:ext>
            </a:extLst>
          </p:cNvPr>
          <p:cNvSpPr txBox="1"/>
          <p:nvPr/>
        </p:nvSpPr>
        <p:spPr>
          <a:xfrm>
            <a:off x="7194086" y="4632481"/>
            <a:ext cx="20212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solidFill>
                  <a:srgbClr val="00B050"/>
                </a:solidFill>
              </a:rPr>
              <a:t>Steady increase for 7 years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CB57600-1DBA-4EBC-806D-BE493A80C577}"/>
              </a:ext>
            </a:extLst>
          </p:cNvPr>
          <p:cNvCxnSpPr>
            <a:cxnSpLocks/>
          </p:cNvCxnSpPr>
          <p:nvPr/>
        </p:nvCxnSpPr>
        <p:spPr>
          <a:xfrm>
            <a:off x="9454857" y="2591517"/>
            <a:ext cx="279939" cy="0"/>
          </a:xfrm>
          <a:prstGeom prst="straightConnector1">
            <a:avLst/>
          </a:prstGeom>
          <a:ln w="38100">
            <a:solidFill>
              <a:srgbClr val="FF0000"/>
            </a:solidFill>
            <a:round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">
            <a:extLst>
              <a:ext uri="{FF2B5EF4-FFF2-40B4-BE49-F238E27FC236}">
                <a16:creationId xmlns:a16="http://schemas.microsoft.com/office/drawing/2014/main" id="{96D0658B-BB73-4CB2-B6A8-3A123EAFF6EA}"/>
              </a:ext>
            </a:extLst>
          </p:cNvPr>
          <p:cNvSpPr txBox="1"/>
          <p:nvPr/>
        </p:nvSpPr>
        <p:spPr>
          <a:xfrm>
            <a:off x="7601674" y="2318159"/>
            <a:ext cx="18531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>
                <a:solidFill>
                  <a:srgbClr val="FF0000"/>
                </a:solidFill>
              </a:rPr>
              <a:t>Quick jump after the CARES Act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EF277A-2AF0-48B1-8175-7A0210F2AEB9}"/>
              </a:ext>
            </a:extLst>
          </p:cNvPr>
          <p:cNvCxnSpPr>
            <a:cxnSpLocks/>
          </p:cNvCxnSpPr>
          <p:nvPr/>
        </p:nvCxnSpPr>
        <p:spPr>
          <a:xfrm flipV="1">
            <a:off x="9974355" y="2374095"/>
            <a:ext cx="554561" cy="426255"/>
          </a:xfrm>
          <a:prstGeom prst="straightConnector1">
            <a:avLst/>
          </a:prstGeom>
          <a:ln w="38100">
            <a:solidFill>
              <a:srgbClr val="00B050"/>
            </a:solidFill>
            <a:round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8722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B8BCE-8A1D-9B4E-A10E-8F3AA5A33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Origination limits ($ B) by lending product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49D3DC-EC22-B74C-8F62-47B524AF40E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CE4FE67-24DC-9D42-A874-702C1F7FA023}" type="datetime1">
              <a:rPr lang="en-US" smtClean="0">
                <a:solidFill>
                  <a:srgbClr val="9EA0A1"/>
                </a:solidFill>
              </a:rPr>
              <a:t>7/19/2022</a:t>
            </a:fld>
            <a:endParaRPr lang="en-US">
              <a:solidFill>
                <a:srgbClr val="9EA0A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88328A-C313-1E47-AB34-5C65230F0A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4B625E-B07D-4363-A8C1-101046C84654}" type="slidenum">
              <a:rPr lang="en-US" smtClean="0"/>
              <a:pPr/>
              <a:t>5</a:t>
            </a:fld>
            <a:r>
              <a:rPr lang="en-US"/>
              <a:t> 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1CF90CA-D933-5B40-AC71-248D5C2684D8}"/>
              </a:ext>
            </a:extLst>
          </p:cNvPr>
          <p:cNvGrpSpPr/>
          <p:nvPr/>
        </p:nvGrpSpPr>
        <p:grpSpPr>
          <a:xfrm>
            <a:off x="8930030" y="1210342"/>
            <a:ext cx="3113218" cy="4437316"/>
            <a:chOff x="9286079" y="1977008"/>
            <a:chExt cx="2480739" cy="2734698"/>
          </a:xfrm>
        </p:grpSpPr>
        <p:sp>
          <p:nvSpPr>
            <p:cNvPr id="6" name="Rounded Rectangle 1">
              <a:extLst>
                <a:ext uri="{FF2B5EF4-FFF2-40B4-BE49-F238E27FC236}">
                  <a16:creationId xmlns:a16="http://schemas.microsoft.com/office/drawing/2014/main" id="{F4D26DFD-6989-2B42-9CD9-76E912A09C80}"/>
                </a:ext>
              </a:extLst>
            </p:cNvPr>
            <p:cNvSpPr/>
            <p:nvPr/>
          </p:nvSpPr>
          <p:spPr>
            <a:xfrm>
              <a:off x="9286085" y="1977008"/>
              <a:ext cx="2480733" cy="2633134"/>
            </a:xfrm>
            <a:prstGeom prst="roundRect">
              <a:avLst>
                <a:gd name="adj" fmla="val 8817"/>
              </a:avLst>
            </a:prstGeom>
            <a:solidFill>
              <a:srgbClr val="1E4F90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 Same Side Corner Rectangle 6">
              <a:extLst>
                <a:ext uri="{FF2B5EF4-FFF2-40B4-BE49-F238E27FC236}">
                  <a16:creationId xmlns:a16="http://schemas.microsoft.com/office/drawing/2014/main" id="{DA9BE668-A98C-9442-B60C-48816F1ED45F}"/>
                </a:ext>
              </a:extLst>
            </p:cNvPr>
            <p:cNvSpPr/>
            <p:nvPr/>
          </p:nvSpPr>
          <p:spPr>
            <a:xfrm rot="10800000">
              <a:off x="9286079" y="2447278"/>
              <a:ext cx="2480733" cy="2264428"/>
            </a:xfrm>
            <a:prstGeom prst="round2SameRect">
              <a:avLst>
                <a:gd name="adj1" fmla="val 11515"/>
                <a:gd name="adj2" fmla="val 0"/>
              </a:avLst>
            </a:prstGeom>
            <a:solidFill>
              <a:schemeClr val="bg1">
                <a:lumMod val="95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24DCBDF-B64D-6745-B1A5-A36A63DCB2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9350703"/>
              </p:ext>
            </p:extLst>
          </p:nvPr>
        </p:nvGraphicFramePr>
        <p:xfrm>
          <a:off x="8938666" y="1210342"/>
          <a:ext cx="3086156" cy="3868495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378548">
                  <a:extLst>
                    <a:ext uri="{9D8B030D-6E8A-4147-A177-3AD203B41FA5}">
                      <a16:colId xmlns:a16="http://schemas.microsoft.com/office/drawing/2014/main" val="497613763"/>
                    </a:ext>
                  </a:extLst>
                </a:gridCol>
                <a:gridCol w="881999">
                  <a:extLst>
                    <a:ext uri="{9D8B030D-6E8A-4147-A177-3AD203B41FA5}">
                      <a16:colId xmlns:a16="http://schemas.microsoft.com/office/drawing/2014/main" val="3773385528"/>
                    </a:ext>
                  </a:extLst>
                </a:gridCol>
                <a:gridCol w="8256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20911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kern="1200" spc="-4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June ’ 22</a:t>
                      </a:r>
                    </a:p>
                  </a:txBody>
                  <a:tcPr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kern="1200" spc="-4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YoY</a:t>
                      </a:r>
                    </a:p>
                  </a:txBody>
                  <a:tcPr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kern="1200" spc="-40" dirty="0">
                          <a:solidFill>
                            <a:schemeClr val="bg1"/>
                          </a:solidFill>
                        </a:rPr>
                        <a:t>MoM</a:t>
                      </a:r>
                      <a:endParaRPr lang="en-US" sz="1800" b="1" kern="1200" spc="-4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94897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u="none" strike="noStrike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Mortgage</a:t>
                      </a:r>
                    </a:p>
                  </a:txBody>
                  <a:tcPr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u="none" strike="noStrike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-40%</a:t>
                      </a:r>
                    </a:p>
                  </a:txBody>
                  <a:tcPr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u="none" strike="noStrike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-5%</a:t>
                      </a:r>
                    </a:p>
                  </a:txBody>
                  <a:tcPr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75656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rtl="0" fontAlgn="b"/>
                      <a:endParaRPr lang="en-US" sz="1400" b="1" u="none" strike="noStrike" kern="1200" dirty="0">
                        <a:solidFill>
                          <a:schemeClr val="accent6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400" b="1" u="none" strike="noStrike" kern="1200" dirty="0">
                        <a:solidFill>
                          <a:schemeClr val="accent6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sz="1400" b="1" u="none" strike="noStrike" kern="1200" dirty="0">
                        <a:solidFill>
                          <a:schemeClr val="accent6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6097775"/>
                  </a:ext>
                </a:extLst>
              </a:tr>
              <a:tr h="7391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Auto</a:t>
                      </a:r>
                    </a:p>
                  </a:txBody>
                  <a:tcPr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+5%</a:t>
                      </a:r>
                    </a:p>
                  </a:txBody>
                  <a:tcPr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+3%</a:t>
                      </a:r>
                    </a:p>
                  </a:txBody>
                  <a:tcPr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9450604"/>
                  </a:ext>
                </a:extLst>
              </a:tr>
              <a:tr h="7391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u="none" strike="noStrike" kern="1200" dirty="0">
                          <a:solidFill>
                            <a:schemeClr val="accent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Bankcard</a:t>
                      </a:r>
                    </a:p>
                  </a:txBody>
                  <a:tcPr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u="none" strike="noStrike" kern="1200" dirty="0">
                          <a:solidFill>
                            <a:schemeClr val="accent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+54%</a:t>
                      </a:r>
                    </a:p>
                  </a:txBody>
                  <a:tcPr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u="none" strike="noStrike" kern="1200" dirty="0">
                          <a:solidFill>
                            <a:schemeClr val="accent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+2%</a:t>
                      </a:r>
                    </a:p>
                  </a:txBody>
                  <a:tcPr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5190392"/>
                  </a:ext>
                </a:extLst>
              </a:tr>
              <a:tr h="7391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u="none" strike="noStrike" kern="1200" dirty="0">
                          <a:solidFill>
                            <a:schemeClr val="accent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Unsecured Personal Loan </a:t>
                      </a:r>
                    </a:p>
                  </a:txBody>
                  <a:tcPr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u="none" strike="noStrike" kern="1200" dirty="0">
                          <a:solidFill>
                            <a:schemeClr val="accent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+72%</a:t>
                      </a:r>
                    </a:p>
                  </a:txBody>
                  <a:tcPr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400" b="1" u="none" strike="noStrike" kern="1200" dirty="0">
                          <a:solidFill>
                            <a:schemeClr val="accent4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+5%</a:t>
                      </a:r>
                    </a:p>
                  </a:txBody>
                  <a:tcPr marR="7620" marT="762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0082056"/>
                  </a:ext>
                </a:extLst>
              </a:tr>
            </a:tbl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00000000-0008-0000-02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75726132"/>
              </p:ext>
            </p:extLst>
          </p:nvPr>
        </p:nvGraphicFramePr>
        <p:xfrm>
          <a:off x="148752" y="952563"/>
          <a:ext cx="8534400" cy="21320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00000000-0008-0000-0200-000003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920684"/>
              </p:ext>
            </p:extLst>
          </p:nvPr>
        </p:nvGraphicFramePr>
        <p:xfrm>
          <a:off x="148744" y="2674180"/>
          <a:ext cx="8534400" cy="18889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00000000-0008-0000-0200-000004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31620888"/>
              </p:ext>
            </p:extLst>
          </p:nvPr>
        </p:nvGraphicFramePr>
        <p:xfrm>
          <a:off x="148074" y="4350059"/>
          <a:ext cx="8534400" cy="20507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634644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B8BCE-8A1D-9B4E-A10E-8F3AA5A33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Delinquency Trends</a:t>
            </a:r>
          </a:p>
        </p:txBody>
      </p:sp>
      <p:pic>
        <p:nvPicPr>
          <p:cNvPr id="10" name="Picture 26">
            <a:extLst>
              <a:ext uri="{FF2B5EF4-FFF2-40B4-BE49-F238E27FC236}">
                <a16:creationId xmlns:a16="http://schemas.microsoft.com/office/drawing/2014/main" id="{1869FA3A-CD08-7745-AEC0-637990EAECD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46747" y="1116749"/>
            <a:ext cx="418313" cy="374079"/>
          </a:xfrm>
          <a:prstGeom prst="rect">
            <a:avLst/>
          </a:prstGeom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B3374A6-E172-7743-9E86-5928B4B1A394}"/>
              </a:ext>
            </a:extLst>
          </p:cNvPr>
          <p:cNvSpPr txBox="1"/>
          <p:nvPr/>
        </p:nvSpPr>
        <p:spPr>
          <a:xfrm>
            <a:off x="6854829" y="1195658"/>
            <a:ext cx="2767263" cy="215444"/>
          </a:xfrm>
          <a:prstGeom prst="rect">
            <a:avLst/>
          </a:prstGeom>
          <a:noFill/>
        </p:spPr>
        <p:txBody>
          <a:bodyPr wrap="square" lIns="0" tIns="0" rIns="0" bIns="0" numCol="1" spcCol="151200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Bankcard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CDDA34-2BDE-914F-BC7D-4CDC89EE46A6}"/>
              </a:ext>
            </a:extLst>
          </p:cNvPr>
          <p:cNvSpPr txBox="1"/>
          <p:nvPr/>
        </p:nvSpPr>
        <p:spPr>
          <a:xfrm>
            <a:off x="6660582" y="3621571"/>
            <a:ext cx="1690335" cy="430887"/>
          </a:xfrm>
          <a:prstGeom prst="rect">
            <a:avLst/>
          </a:prstGeom>
          <a:noFill/>
        </p:spPr>
        <p:txBody>
          <a:bodyPr wrap="square" lIns="0" tIns="0" rIns="0" bIns="0" numCol="1" spcCol="151200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Unsecured Personal Loan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B3AF9BF-A730-8D46-B903-A791EA12B1E7}"/>
              </a:ext>
            </a:extLst>
          </p:cNvPr>
          <p:cNvGrpSpPr/>
          <p:nvPr/>
        </p:nvGrpSpPr>
        <p:grpSpPr>
          <a:xfrm>
            <a:off x="6232615" y="3635974"/>
            <a:ext cx="321563" cy="348054"/>
            <a:chOff x="436076" y="3801180"/>
            <a:chExt cx="321563" cy="348054"/>
          </a:xfrm>
        </p:grpSpPr>
        <p:sp>
          <p:nvSpPr>
            <p:cNvPr id="14" name="Rectangle: Rounded Corners 41">
              <a:extLst>
                <a:ext uri="{FF2B5EF4-FFF2-40B4-BE49-F238E27FC236}">
                  <a16:creationId xmlns:a16="http://schemas.microsoft.com/office/drawing/2014/main" id="{71CE63A9-E63E-E242-9D46-C2BF0BAC848F}"/>
                </a:ext>
              </a:extLst>
            </p:cNvPr>
            <p:cNvSpPr/>
            <p:nvPr/>
          </p:nvSpPr>
          <p:spPr>
            <a:xfrm>
              <a:off x="436076" y="3801180"/>
              <a:ext cx="256258" cy="348054"/>
            </a:xfrm>
            <a:prstGeom prst="roundRect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FEA181C6-3B6B-DD4E-B57B-E0C1B16813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1323" y="3838613"/>
              <a:ext cx="136316" cy="13631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C301B6CA-7A75-2C45-BB53-C00D4624D7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0630" y="3850383"/>
              <a:ext cx="113595" cy="113592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49">
              <a:extLst>
                <a:ext uri="{FF2B5EF4-FFF2-40B4-BE49-F238E27FC236}">
                  <a16:creationId xmlns:a16="http://schemas.microsoft.com/office/drawing/2014/main" id="{3D9C581E-C739-694F-B536-1049B232CF4A}"/>
                </a:ext>
              </a:extLst>
            </p:cNvPr>
            <p:cNvSpPr/>
            <p:nvPr/>
          </p:nvSpPr>
          <p:spPr>
            <a:xfrm>
              <a:off x="478385" y="3988108"/>
              <a:ext cx="109771" cy="18288"/>
            </a:xfrm>
            <a:custGeom>
              <a:avLst/>
              <a:gdLst>
                <a:gd name="connsiteX0" fmla="*/ 0 w 237411"/>
                <a:gd name="connsiteY0" fmla="*/ 0 h 44626"/>
                <a:gd name="connsiteX1" fmla="*/ 238857 w 237411"/>
                <a:gd name="connsiteY1" fmla="*/ 0 h 44626"/>
                <a:gd name="connsiteX2" fmla="*/ 238857 w 237411"/>
                <a:gd name="connsiteY2" fmla="*/ 44876 h 44626"/>
                <a:gd name="connsiteX3" fmla="*/ 0 w 237411"/>
                <a:gd name="connsiteY3" fmla="*/ 44876 h 44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7411" h="44626">
                  <a:moveTo>
                    <a:pt x="0" y="0"/>
                  </a:moveTo>
                  <a:lnTo>
                    <a:pt x="238857" y="0"/>
                  </a:lnTo>
                  <a:lnTo>
                    <a:pt x="238857" y="44876"/>
                  </a:lnTo>
                  <a:lnTo>
                    <a:pt x="0" y="44876"/>
                  </a:lnTo>
                  <a:close/>
                </a:path>
              </a:pathLst>
            </a:custGeom>
            <a:solidFill>
              <a:schemeClr val="accent1"/>
            </a:solidFill>
            <a:ln w="1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8" name="Freeform: Shape 50">
              <a:extLst>
                <a:ext uri="{FF2B5EF4-FFF2-40B4-BE49-F238E27FC236}">
                  <a16:creationId xmlns:a16="http://schemas.microsoft.com/office/drawing/2014/main" id="{3D434947-F442-B14A-81F0-320FB4716522}"/>
                </a:ext>
              </a:extLst>
            </p:cNvPr>
            <p:cNvSpPr/>
            <p:nvPr/>
          </p:nvSpPr>
          <p:spPr>
            <a:xfrm>
              <a:off x="478385" y="4034830"/>
              <a:ext cx="109771" cy="18288"/>
            </a:xfrm>
            <a:custGeom>
              <a:avLst/>
              <a:gdLst>
                <a:gd name="connsiteX0" fmla="*/ 0 w 237411"/>
                <a:gd name="connsiteY0" fmla="*/ 0 h 44626"/>
                <a:gd name="connsiteX1" fmla="*/ 238857 w 237411"/>
                <a:gd name="connsiteY1" fmla="*/ 0 h 44626"/>
                <a:gd name="connsiteX2" fmla="*/ 238857 w 237411"/>
                <a:gd name="connsiteY2" fmla="*/ 44876 h 44626"/>
                <a:gd name="connsiteX3" fmla="*/ 0 w 237411"/>
                <a:gd name="connsiteY3" fmla="*/ 44876 h 44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7411" h="44626">
                  <a:moveTo>
                    <a:pt x="0" y="0"/>
                  </a:moveTo>
                  <a:lnTo>
                    <a:pt x="238857" y="0"/>
                  </a:lnTo>
                  <a:lnTo>
                    <a:pt x="238857" y="44876"/>
                  </a:lnTo>
                  <a:lnTo>
                    <a:pt x="0" y="44876"/>
                  </a:lnTo>
                  <a:close/>
                </a:path>
              </a:pathLst>
            </a:custGeom>
            <a:solidFill>
              <a:schemeClr val="accent1"/>
            </a:solidFill>
            <a:ln w="1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9" name="Freeform: Shape 42">
              <a:extLst>
                <a:ext uri="{FF2B5EF4-FFF2-40B4-BE49-F238E27FC236}">
                  <a16:creationId xmlns:a16="http://schemas.microsoft.com/office/drawing/2014/main" id="{8D988B76-3A7B-494D-AAAD-00DD8704327E}"/>
                </a:ext>
              </a:extLst>
            </p:cNvPr>
            <p:cNvSpPr/>
            <p:nvPr/>
          </p:nvSpPr>
          <p:spPr>
            <a:xfrm>
              <a:off x="476474" y="4075540"/>
              <a:ext cx="173786" cy="18288"/>
            </a:xfrm>
            <a:custGeom>
              <a:avLst/>
              <a:gdLst>
                <a:gd name="connsiteX0" fmla="*/ 0 w 237411"/>
                <a:gd name="connsiteY0" fmla="*/ 0 h 44626"/>
                <a:gd name="connsiteX1" fmla="*/ 238857 w 237411"/>
                <a:gd name="connsiteY1" fmla="*/ 0 h 44626"/>
                <a:gd name="connsiteX2" fmla="*/ 238857 w 237411"/>
                <a:gd name="connsiteY2" fmla="*/ 44876 h 44626"/>
                <a:gd name="connsiteX3" fmla="*/ 0 w 237411"/>
                <a:gd name="connsiteY3" fmla="*/ 44876 h 44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7411" h="44626">
                  <a:moveTo>
                    <a:pt x="0" y="0"/>
                  </a:moveTo>
                  <a:lnTo>
                    <a:pt x="238857" y="0"/>
                  </a:lnTo>
                  <a:lnTo>
                    <a:pt x="238857" y="44876"/>
                  </a:lnTo>
                  <a:lnTo>
                    <a:pt x="0" y="44876"/>
                  </a:lnTo>
                  <a:close/>
                </a:path>
              </a:pathLst>
            </a:custGeom>
            <a:solidFill>
              <a:schemeClr val="accent1"/>
            </a:solidFill>
            <a:ln w="1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7A8624E-8E89-4644-915E-6855D7DA7EB7}"/>
                </a:ext>
              </a:extLst>
            </p:cNvPr>
            <p:cNvSpPr/>
            <p:nvPr/>
          </p:nvSpPr>
          <p:spPr>
            <a:xfrm rot="20012713">
              <a:off x="635630" y="3896342"/>
              <a:ext cx="105525" cy="22719"/>
            </a:xfrm>
            <a:prstGeom prst="rect">
              <a:avLst/>
            </a:prstGeom>
            <a:solidFill>
              <a:schemeClr val="accent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B02BFA6-4DC3-0045-A682-02A0562DEF2D}"/>
                </a:ext>
              </a:extLst>
            </p:cNvPr>
            <p:cNvSpPr txBox="1"/>
            <p:nvPr/>
          </p:nvSpPr>
          <p:spPr>
            <a:xfrm>
              <a:off x="475733" y="3813520"/>
              <a:ext cx="162602" cy="153888"/>
            </a:xfrm>
            <a:prstGeom prst="rect">
              <a:avLst/>
            </a:prstGeom>
            <a:noFill/>
          </p:spPr>
          <p:txBody>
            <a:bodyPr wrap="square" lIns="0" tIns="0" rIns="0" bIns="0" numCol="1" spcCol="151200" rtlCol="0">
              <a:spAutoFit/>
            </a:bodyPr>
            <a:lstStyle/>
            <a:p>
              <a:r>
                <a:rPr lang="en-US" sz="1000" b="1" dirty="0">
                  <a:solidFill>
                    <a:schemeClr val="accent1"/>
                  </a:solidFill>
                </a:rPr>
                <a:t>$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7DE3730C-2C13-424D-89E0-77BE79CE9C2B}"/>
              </a:ext>
            </a:extLst>
          </p:cNvPr>
          <p:cNvSpPr txBox="1"/>
          <p:nvPr/>
        </p:nvSpPr>
        <p:spPr>
          <a:xfrm>
            <a:off x="1042887" y="3762441"/>
            <a:ext cx="2767263" cy="215444"/>
          </a:xfrm>
          <a:prstGeom prst="rect">
            <a:avLst/>
          </a:prstGeom>
          <a:noFill/>
        </p:spPr>
        <p:txBody>
          <a:bodyPr wrap="square" lIns="0" tIns="0" rIns="0" bIns="0" numCol="1" spcCol="151200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Mortgage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803B47D-1BBE-814B-A914-41223CB41AFA}"/>
              </a:ext>
            </a:extLst>
          </p:cNvPr>
          <p:cNvSpPr txBox="1"/>
          <p:nvPr/>
        </p:nvSpPr>
        <p:spPr>
          <a:xfrm>
            <a:off x="1019690" y="1264722"/>
            <a:ext cx="2767263" cy="215444"/>
          </a:xfrm>
          <a:prstGeom prst="rect">
            <a:avLst/>
          </a:prstGeom>
          <a:noFill/>
        </p:spPr>
        <p:txBody>
          <a:bodyPr wrap="square" lIns="0" tIns="0" rIns="0" bIns="0" numCol="1" spcCol="151200" rtlCol="0">
            <a:spAutoFit/>
          </a:bodyPr>
          <a:lstStyle/>
          <a:p>
            <a:r>
              <a:rPr lang="en-US" sz="1400" b="1">
                <a:solidFill>
                  <a:schemeClr val="accent1"/>
                </a:solidFill>
              </a:rPr>
              <a:t>Automotive</a:t>
            </a:r>
          </a:p>
        </p:txBody>
      </p:sp>
      <p:pic>
        <p:nvPicPr>
          <p:cNvPr id="32" name="Graphic 31">
            <a:extLst>
              <a:ext uri="{FF2B5EF4-FFF2-40B4-BE49-F238E27FC236}">
                <a16:creationId xmlns:a16="http://schemas.microsoft.com/office/drawing/2014/main" id="{187D5978-E5D0-154B-BBA6-9E257981C39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4476" y="1216584"/>
            <a:ext cx="384943" cy="289174"/>
          </a:xfrm>
          <a:prstGeom prst="rect">
            <a:avLst/>
          </a:prstGeom>
        </p:spPr>
      </p:pic>
      <p:sp>
        <p:nvSpPr>
          <p:cNvPr id="33" name="Freeform: Shape 38">
            <a:extLst>
              <a:ext uri="{FF2B5EF4-FFF2-40B4-BE49-F238E27FC236}">
                <a16:creationId xmlns:a16="http://schemas.microsoft.com/office/drawing/2014/main" id="{A2208DF4-FDD5-0346-8144-6D4FD8963FFB}"/>
              </a:ext>
            </a:extLst>
          </p:cNvPr>
          <p:cNvSpPr/>
          <p:nvPr/>
        </p:nvSpPr>
        <p:spPr>
          <a:xfrm>
            <a:off x="559689" y="3685817"/>
            <a:ext cx="344623" cy="344606"/>
          </a:xfrm>
          <a:custGeom>
            <a:avLst/>
            <a:gdLst>
              <a:gd name="connsiteX0" fmla="*/ 64330 w 270651"/>
              <a:gd name="connsiteY0" fmla="*/ 162364 h 270638"/>
              <a:gd name="connsiteX1" fmla="*/ 64330 w 270651"/>
              <a:gd name="connsiteY1" fmla="*/ 168711 h 270638"/>
              <a:gd name="connsiteX2" fmla="*/ 63688 w 270651"/>
              <a:gd name="connsiteY2" fmla="*/ 165532 h 270638"/>
              <a:gd name="connsiteX3" fmla="*/ 135373 w 270651"/>
              <a:gd name="connsiteY3" fmla="*/ 19196 h 270638"/>
              <a:gd name="connsiteX4" fmla="*/ 61379 w 270651"/>
              <a:gd name="connsiteY4" fmla="*/ 93190 h 270638"/>
              <a:gd name="connsiteX5" fmla="*/ 55703 w 270651"/>
              <a:gd name="connsiteY5" fmla="*/ 95545 h 270638"/>
              <a:gd name="connsiteX6" fmla="*/ 47765 w 270651"/>
              <a:gd name="connsiteY6" fmla="*/ 87561 h 270638"/>
              <a:gd name="connsiteX7" fmla="*/ 47765 w 270651"/>
              <a:gd name="connsiteY7" fmla="*/ 47758 h 270638"/>
              <a:gd name="connsiteX8" fmla="*/ 15924 w 270651"/>
              <a:gd name="connsiteY8" fmla="*/ 47758 h 270638"/>
              <a:gd name="connsiteX9" fmla="*/ 15924 w 270651"/>
              <a:gd name="connsiteY9" fmla="*/ 254715 h 270638"/>
              <a:gd name="connsiteX10" fmla="*/ 254752 w 270651"/>
              <a:gd name="connsiteY10" fmla="*/ 254715 h 270638"/>
              <a:gd name="connsiteX11" fmla="*/ 254752 w 270651"/>
              <a:gd name="connsiteY11" fmla="*/ 138616 h 270638"/>
              <a:gd name="connsiteX12" fmla="*/ 129708 w 270651"/>
              <a:gd name="connsiteY12" fmla="*/ 2326 h 270638"/>
              <a:gd name="connsiteX13" fmla="*/ 140955 w 270651"/>
              <a:gd name="connsiteY13" fmla="*/ 2326 h 270638"/>
              <a:gd name="connsiteX14" fmla="*/ 268319 w 270651"/>
              <a:gd name="connsiteY14" fmla="*/ 129672 h 270638"/>
              <a:gd name="connsiteX15" fmla="*/ 270651 w 270651"/>
              <a:gd name="connsiteY15" fmla="*/ 135319 h 270638"/>
              <a:gd name="connsiteX16" fmla="*/ 270651 w 270651"/>
              <a:gd name="connsiteY16" fmla="*/ 262677 h 270638"/>
              <a:gd name="connsiteX17" fmla="*/ 262689 w 270651"/>
              <a:gd name="connsiteY17" fmla="*/ 270638 h 270638"/>
              <a:gd name="connsiteX18" fmla="*/ 7962 w 270651"/>
              <a:gd name="connsiteY18" fmla="*/ 270638 h 270638"/>
              <a:gd name="connsiteX19" fmla="*/ 0 w 270651"/>
              <a:gd name="connsiteY19" fmla="*/ 262677 h 270638"/>
              <a:gd name="connsiteX20" fmla="*/ 0 w 270651"/>
              <a:gd name="connsiteY20" fmla="*/ 39796 h 270638"/>
              <a:gd name="connsiteX21" fmla="*/ 7962 w 270651"/>
              <a:gd name="connsiteY21" fmla="*/ 31840 h 270638"/>
              <a:gd name="connsiteX22" fmla="*/ 55726 w 270651"/>
              <a:gd name="connsiteY22" fmla="*/ 31840 h 270638"/>
              <a:gd name="connsiteX23" fmla="*/ 55732 w 270651"/>
              <a:gd name="connsiteY23" fmla="*/ 31840 h 270638"/>
              <a:gd name="connsiteX24" fmla="*/ 63688 w 270651"/>
              <a:gd name="connsiteY24" fmla="*/ 39796 h 270638"/>
              <a:gd name="connsiteX25" fmla="*/ 63688 w 270651"/>
              <a:gd name="connsiteY25" fmla="*/ 68340 h 270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70651" h="270638">
                <a:moveTo>
                  <a:pt x="64330" y="162364"/>
                </a:moveTo>
                <a:lnTo>
                  <a:pt x="64330" y="168711"/>
                </a:lnTo>
                <a:lnTo>
                  <a:pt x="63688" y="165532"/>
                </a:lnTo>
                <a:close/>
                <a:moveTo>
                  <a:pt x="135373" y="19196"/>
                </a:moveTo>
                <a:lnTo>
                  <a:pt x="61379" y="93190"/>
                </a:lnTo>
                <a:cubicBezTo>
                  <a:pt x="59878" y="94703"/>
                  <a:pt x="57834" y="95551"/>
                  <a:pt x="55703" y="95545"/>
                </a:cubicBezTo>
                <a:cubicBezTo>
                  <a:pt x="51306" y="95532"/>
                  <a:pt x="47752" y="91957"/>
                  <a:pt x="47765" y="87561"/>
                </a:cubicBezTo>
                <a:lnTo>
                  <a:pt x="47765" y="47758"/>
                </a:lnTo>
                <a:lnTo>
                  <a:pt x="15924" y="47758"/>
                </a:lnTo>
                <a:lnTo>
                  <a:pt x="15924" y="254715"/>
                </a:lnTo>
                <a:lnTo>
                  <a:pt x="254752" y="254715"/>
                </a:lnTo>
                <a:lnTo>
                  <a:pt x="254752" y="138616"/>
                </a:lnTo>
                <a:close/>
                <a:moveTo>
                  <a:pt x="129708" y="2326"/>
                </a:moveTo>
                <a:cubicBezTo>
                  <a:pt x="132816" y="-775"/>
                  <a:pt x="137847" y="-775"/>
                  <a:pt x="140955" y="2326"/>
                </a:cubicBezTo>
                <a:lnTo>
                  <a:pt x="268319" y="129672"/>
                </a:lnTo>
                <a:cubicBezTo>
                  <a:pt x="269817" y="131169"/>
                  <a:pt x="270656" y="133202"/>
                  <a:pt x="270651" y="135319"/>
                </a:cubicBezTo>
                <a:lnTo>
                  <a:pt x="270651" y="262677"/>
                </a:lnTo>
                <a:cubicBezTo>
                  <a:pt x="270651" y="267074"/>
                  <a:pt x="267086" y="270638"/>
                  <a:pt x="262689" y="270638"/>
                </a:cubicBezTo>
                <a:lnTo>
                  <a:pt x="7962" y="270638"/>
                </a:lnTo>
                <a:cubicBezTo>
                  <a:pt x="3565" y="270638"/>
                  <a:pt x="0" y="267074"/>
                  <a:pt x="0" y="262677"/>
                </a:cubicBezTo>
                <a:lnTo>
                  <a:pt x="0" y="39796"/>
                </a:lnTo>
                <a:cubicBezTo>
                  <a:pt x="3" y="35401"/>
                  <a:pt x="3567" y="31840"/>
                  <a:pt x="7962" y="31840"/>
                </a:cubicBezTo>
                <a:lnTo>
                  <a:pt x="55726" y="31840"/>
                </a:lnTo>
                <a:cubicBezTo>
                  <a:pt x="55728" y="31840"/>
                  <a:pt x="55730" y="31840"/>
                  <a:pt x="55732" y="31840"/>
                </a:cubicBezTo>
                <a:cubicBezTo>
                  <a:pt x="60126" y="31840"/>
                  <a:pt x="63688" y="35402"/>
                  <a:pt x="63688" y="39796"/>
                </a:cubicBezTo>
                <a:lnTo>
                  <a:pt x="63688" y="68340"/>
                </a:lnTo>
                <a:close/>
              </a:path>
            </a:pathLst>
          </a:custGeom>
          <a:solidFill>
            <a:schemeClr val="accent1"/>
          </a:solidFill>
          <a:ln w="139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sz="1000"/>
          </a:p>
        </p:txBody>
      </p:sp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2746DC26-2FC0-4D4E-A10F-311B4AD239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3714309"/>
              </p:ext>
            </p:extLst>
          </p:nvPr>
        </p:nvGraphicFramePr>
        <p:xfrm>
          <a:off x="8412333" y="1221457"/>
          <a:ext cx="3274476" cy="47298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729394">
                  <a:extLst>
                    <a:ext uri="{9D8B030D-6E8A-4147-A177-3AD203B41FA5}">
                      <a16:colId xmlns:a16="http://schemas.microsoft.com/office/drawing/2014/main" val="895453184"/>
                    </a:ext>
                  </a:extLst>
                </a:gridCol>
                <a:gridCol w="857693">
                  <a:extLst>
                    <a:ext uri="{9D8B030D-6E8A-4147-A177-3AD203B41FA5}">
                      <a16:colId xmlns:a16="http://schemas.microsoft.com/office/drawing/2014/main" val="497613763"/>
                    </a:ext>
                  </a:extLst>
                </a:gridCol>
                <a:gridCol w="815163">
                  <a:extLst>
                    <a:ext uri="{9D8B030D-6E8A-4147-A177-3AD203B41FA5}">
                      <a16:colId xmlns:a16="http://schemas.microsoft.com/office/drawing/2014/main" val="3773385528"/>
                    </a:ext>
                  </a:extLst>
                </a:gridCol>
                <a:gridCol w="8722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6493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YoY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+39%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+50%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1E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+24%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7565620"/>
                  </a:ext>
                </a:extLst>
              </a:tr>
              <a:tr h="236493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MoM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+10%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+11%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1E7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8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-2%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450604"/>
                  </a:ext>
                </a:extLst>
              </a:tr>
            </a:tbl>
          </a:graphicData>
        </a:graphic>
      </p:graphicFrame>
      <p:graphicFrame>
        <p:nvGraphicFramePr>
          <p:cNvPr id="43" name="Table 42">
            <a:extLst>
              <a:ext uri="{FF2B5EF4-FFF2-40B4-BE49-F238E27FC236}">
                <a16:creationId xmlns:a16="http://schemas.microsoft.com/office/drawing/2014/main" id="{D3A36DC1-058F-DD4A-977E-E66042EBF4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3417025"/>
              </p:ext>
            </p:extLst>
          </p:nvPr>
        </p:nvGraphicFramePr>
        <p:xfrm>
          <a:off x="8404397" y="3740988"/>
          <a:ext cx="3274476" cy="47298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729394">
                  <a:extLst>
                    <a:ext uri="{9D8B030D-6E8A-4147-A177-3AD203B41FA5}">
                      <a16:colId xmlns:a16="http://schemas.microsoft.com/office/drawing/2014/main" val="895453184"/>
                    </a:ext>
                  </a:extLst>
                </a:gridCol>
                <a:gridCol w="857693">
                  <a:extLst>
                    <a:ext uri="{9D8B030D-6E8A-4147-A177-3AD203B41FA5}">
                      <a16:colId xmlns:a16="http://schemas.microsoft.com/office/drawing/2014/main" val="497613763"/>
                    </a:ext>
                  </a:extLst>
                </a:gridCol>
                <a:gridCol w="815163">
                  <a:extLst>
                    <a:ext uri="{9D8B030D-6E8A-4147-A177-3AD203B41FA5}">
                      <a16:colId xmlns:a16="http://schemas.microsoft.com/office/drawing/2014/main" val="3773385528"/>
                    </a:ext>
                  </a:extLst>
                </a:gridCol>
                <a:gridCol w="8722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6493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YoY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+58%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+66%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1E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+44%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7565620"/>
                  </a:ext>
                </a:extLst>
              </a:tr>
              <a:tr h="236493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MoM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+17%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-5%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1E7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8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+10%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450604"/>
                  </a:ext>
                </a:extLst>
              </a:tr>
            </a:tbl>
          </a:graphicData>
        </a:graphic>
      </p:graphicFrame>
      <p:graphicFrame>
        <p:nvGraphicFramePr>
          <p:cNvPr id="44" name="Table 43">
            <a:extLst>
              <a:ext uri="{FF2B5EF4-FFF2-40B4-BE49-F238E27FC236}">
                <a16:creationId xmlns:a16="http://schemas.microsoft.com/office/drawing/2014/main" id="{9AC2C48C-24E6-1D47-9A6F-07CD75A9D5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6491559"/>
              </p:ext>
            </p:extLst>
          </p:nvPr>
        </p:nvGraphicFramePr>
        <p:xfrm>
          <a:off x="2382106" y="3708820"/>
          <a:ext cx="3274476" cy="509958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729394">
                  <a:extLst>
                    <a:ext uri="{9D8B030D-6E8A-4147-A177-3AD203B41FA5}">
                      <a16:colId xmlns:a16="http://schemas.microsoft.com/office/drawing/2014/main" val="895453184"/>
                    </a:ext>
                  </a:extLst>
                </a:gridCol>
                <a:gridCol w="857693">
                  <a:extLst>
                    <a:ext uri="{9D8B030D-6E8A-4147-A177-3AD203B41FA5}">
                      <a16:colId xmlns:a16="http://schemas.microsoft.com/office/drawing/2014/main" val="497613763"/>
                    </a:ext>
                  </a:extLst>
                </a:gridCol>
                <a:gridCol w="815163">
                  <a:extLst>
                    <a:ext uri="{9D8B030D-6E8A-4147-A177-3AD203B41FA5}">
                      <a16:colId xmlns:a16="http://schemas.microsoft.com/office/drawing/2014/main" val="3773385528"/>
                    </a:ext>
                  </a:extLst>
                </a:gridCol>
                <a:gridCol w="8722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3465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YoY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+27%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+49%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1E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-2%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7565620"/>
                  </a:ext>
                </a:extLst>
              </a:tr>
              <a:tr h="236493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MoM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-2%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+11%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1E7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8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-3%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450604"/>
                  </a:ext>
                </a:extLst>
              </a:tr>
            </a:tbl>
          </a:graphicData>
        </a:graphic>
      </p:graphicFrame>
      <p:graphicFrame>
        <p:nvGraphicFramePr>
          <p:cNvPr id="45" name="Table 44">
            <a:extLst>
              <a:ext uri="{FF2B5EF4-FFF2-40B4-BE49-F238E27FC236}">
                <a16:creationId xmlns:a16="http://schemas.microsoft.com/office/drawing/2014/main" id="{83D5832A-14AA-3B4E-9282-ACE9344D69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6558702"/>
              </p:ext>
            </p:extLst>
          </p:nvPr>
        </p:nvGraphicFramePr>
        <p:xfrm>
          <a:off x="2382106" y="1221457"/>
          <a:ext cx="3274476" cy="47298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729394">
                  <a:extLst>
                    <a:ext uri="{9D8B030D-6E8A-4147-A177-3AD203B41FA5}">
                      <a16:colId xmlns:a16="http://schemas.microsoft.com/office/drawing/2014/main" val="895453184"/>
                    </a:ext>
                  </a:extLst>
                </a:gridCol>
                <a:gridCol w="857693">
                  <a:extLst>
                    <a:ext uri="{9D8B030D-6E8A-4147-A177-3AD203B41FA5}">
                      <a16:colId xmlns:a16="http://schemas.microsoft.com/office/drawing/2014/main" val="497613763"/>
                    </a:ext>
                  </a:extLst>
                </a:gridCol>
                <a:gridCol w="815163">
                  <a:extLst>
                    <a:ext uri="{9D8B030D-6E8A-4147-A177-3AD203B41FA5}">
                      <a16:colId xmlns:a16="http://schemas.microsoft.com/office/drawing/2014/main" val="3773385528"/>
                    </a:ext>
                  </a:extLst>
                </a:gridCol>
                <a:gridCol w="8722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6493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YoY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+42%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+56%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1E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+20%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7565620"/>
                  </a:ext>
                </a:extLst>
              </a:tr>
              <a:tr h="236493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MoM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+11%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+12%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B1E7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8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+3%</a:t>
                      </a:r>
                    </a:p>
                  </a:txBody>
                  <a:tcPr marL="38600" marR="3216" marT="3216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9450604"/>
                  </a:ext>
                </a:extLst>
              </a:tr>
            </a:tbl>
          </a:graphicData>
        </a:graphic>
      </p:graphicFrame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255378-CAB4-3A43-ADF2-5A0883F9A2B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CAF974A-803B-E843-ACDD-2F4311652E53}" type="datetime1">
              <a:rPr lang="en-US" smtClean="0">
                <a:solidFill>
                  <a:srgbClr val="9EA0A1"/>
                </a:solidFill>
              </a:rPr>
              <a:t>7/19/2022</a:t>
            </a:fld>
            <a:endParaRPr lang="en-US">
              <a:solidFill>
                <a:srgbClr val="9EA0A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08A5DF3-BFD6-F64D-B5B0-28B8F9DCBA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4B625E-B07D-4363-A8C1-101046C84654}" type="slidenum">
              <a:rPr lang="en-US" smtClean="0"/>
              <a:pPr/>
              <a:t>6</a:t>
            </a:fld>
            <a:r>
              <a:rPr lang="en-US"/>
              <a:t> 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3DFC1D5-1C4F-4272-ACFC-BDA6B10F7A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50064" y="983299"/>
            <a:ext cx="2781688" cy="2381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8886723-1152-4A5A-9C8E-F66D326A1E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55143" y="966647"/>
            <a:ext cx="2781688" cy="238158"/>
          </a:xfrm>
          <a:prstGeom prst="rect">
            <a:avLst/>
          </a:prstGeom>
        </p:spPr>
      </p:pic>
      <p:graphicFrame>
        <p:nvGraphicFramePr>
          <p:cNvPr id="35" name="Chart 34">
            <a:extLst>
              <a:ext uri="{FF2B5EF4-FFF2-40B4-BE49-F238E27FC236}">
                <a16:creationId xmlns:a16="http://schemas.microsoft.com/office/drawing/2014/main" id="{00000000-0008-0000-03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23754093"/>
              </p:ext>
            </p:extLst>
          </p:nvPr>
        </p:nvGraphicFramePr>
        <p:xfrm>
          <a:off x="301752" y="1556076"/>
          <a:ext cx="5541264" cy="21762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36" name="Chart 35">
            <a:extLst>
              <a:ext uri="{FF2B5EF4-FFF2-40B4-BE49-F238E27FC236}">
                <a16:creationId xmlns:a16="http://schemas.microsoft.com/office/drawing/2014/main" id="{00000000-0008-0000-0300-000003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97783391"/>
              </p:ext>
            </p:extLst>
          </p:nvPr>
        </p:nvGraphicFramePr>
        <p:xfrm>
          <a:off x="6326368" y="1556076"/>
          <a:ext cx="5541264" cy="21762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39" name="Chart 38">
            <a:extLst>
              <a:ext uri="{FF2B5EF4-FFF2-40B4-BE49-F238E27FC236}">
                <a16:creationId xmlns:a16="http://schemas.microsoft.com/office/drawing/2014/main" id="{00000000-0008-0000-0300-000004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32992146"/>
              </p:ext>
            </p:extLst>
          </p:nvPr>
        </p:nvGraphicFramePr>
        <p:xfrm>
          <a:off x="301752" y="4087368"/>
          <a:ext cx="5541264" cy="21762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40" name="Chart 39">
            <a:extLst>
              <a:ext uri="{FF2B5EF4-FFF2-40B4-BE49-F238E27FC236}">
                <a16:creationId xmlns:a16="http://schemas.microsoft.com/office/drawing/2014/main" id="{00000000-0008-0000-0300-000005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63167597"/>
              </p:ext>
            </p:extLst>
          </p:nvPr>
        </p:nvGraphicFramePr>
        <p:xfrm>
          <a:off x="6327648" y="4087368"/>
          <a:ext cx="5541264" cy="21762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</p:spTree>
    <p:extLst>
      <p:ext uri="{BB962C8B-B14F-4D97-AF65-F5344CB8AC3E}">
        <p14:creationId xmlns:p14="http://schemas.microsoft.com/office/powerpoint/2010/main" val="1724450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3D93A-AC99-5C45-8904-73DB2A487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 Balance Trends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E4DB1B-EA98-F845-A04F-D8871DEDF97F}"/>
              </a:ext>
            </a:extLst>
          </p:cNvPr>
          <p:cNvSpPr txBox="1"/>
          <p:nvPr/>
        </p:nvSpPr>
        <p:spPr>
          <a:xfrm>
            <a:off x="967219" y="1132947"/>
            <a:ext cx="8167607" cy="276999"/>
          </a:xfrm>
          <a:prstGeom prst="rect">
            <a:avLst/>
          </a:prstGeom>
          <a:noFill/>
        </p:spPr>
        <p:txBody>
          <a:bodyPr wrap="square" lIns="0" tIns="0" rIns="0" bIns="0" numCol="1" spcCol="151200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Bankcard</a:t>
            </a:r>
          </a:p>
        </p:txBody>
      </p:sp>
      <p:pic>
        <p:nvPicPr>
          <p:cNvPr id="10" name="Picture 26">
            <a:extLst>
              <a:ext uri="{FF2B5EF4-FFF2-40B4-BE49-F238E27FC236}">
                <a16:creationId xmlns:a16="http://schemas.microsoft.com/office/drawing/2014/main" id="{9474C384-024B-0D4B-9A3C-EFFA21AAC4C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2554" y="1123361"/>
            <a:ext cx="381363" cy="341036"/>
          </a:xfrm>
          <a:prstGeom prst="rect">
            <a:avLst/>
          </a:prstGeom>
          <a:effectLst/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E95EB56-E1F0-9A41-B901-6E7FB68056FA}"/>
              </a:ext>
            </a:extLst>
          </p:cNvPr>
          <p:cNvSpPr txBox="1"/>
          <p:nvPr/>
        </p:nvSpPr>
        <p:spPr>
          <a:xfrm>
            <a:off x="1010141" y="3721042"/>
            <a:ext cx="8167607" cy="286553"/>
          </a:xfrm>
          <a:prstGeom prst="rect">
            <a:avLst/>
          </a:prstGeom>
          <a:noFill/>
        </p:spPr>
        <p:txBody>
          <a:bodyPr wrap="square" lIns="0" tIns="0" rIns="0" bIns="0" numCol="1" spcCol="151200" rtlCol="0">
            <a:spAutoFit/>
          </a:bodyPr>
          <a:lstStyle/>
          <a:p>
            <a:pPr>
              <a:defRPr sz="1862" b="0" i="0" u="none" strike="noStrike" kern="1200" spc="0" baseline="0">
                <a:solidFill>
                  <a:srgbClr val="575756">
                    <a:lumMod val="65000"/>
                    <a:lumOff val="35000"/>
                  </a:srgb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accent1"/>
                </a:solidFill>
              </a:rPr>
              <a:t>Unsecured Personal Loans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E51A119-AA3D-8C48-800F-FA77643D5CA5}"/>
              </a:ext>
            </a:extLst>
          </p:cNvPr>
          <p:cNvGrpSpPr/>
          <p:nvPr/>
        </p:nvGrpSpPr>
        <p:grpSpPr>
          <a:xfrm>
            <a:off x="512354" y="3665146"/>
            <a:ext cx="321563" cy="348054"/>
            <a:chOff x="436076" y="3801180"/>
            <a:chExt cx="321563" cy="348054"/>
          </a:xfrm>
        </p:grpSpPr>
        <p:sp>
          <p:nvSpPr>
            <p:cNvPr id="13" name="Rectangle: Rounded Corners 17">
              <a:extLst>
                <a:ext uri="{FF2B5EF4-FFF2-40B4-BE49-F238E27FC236}">
                  <a16:creationId xmlns:a16="http://schemas.microsoft.com/office/drawing/2014/main" id="{ABC82744-5AB7-FC4E-BC24-06594F8D2D6F}"/>
                </a:ext>
              </a:extLst>
            </p:cNvPr>
            <p:cNvSpPr/>
            <p:nvPr/>
          </p:nvSpPr>
          <p:spPr>
            <a:xfrm>
              <a:off x="436076" y="3801180"/>
              <a:ext cx="256258" cy="348054"/>
            </a:xfrm>
            <a:prstGeom prst="roundRect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C645F7E-34D9-B143-BD06-9A898D37EA2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1323" y="3838613"/>
              <a:ext cx="136316" cy="13631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677DAF5-D5EA-F14F-AEBD-2B73A6222B7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0630" y="3850383"/>
              <a:ext cx="113595" cy="113592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20">
              <a:extLst>
                <a:ext uri="{FF2B5EF4-FFF2-40B4-BE49-F238E27FC236}">
                  <a16:creationId xmlns:a16="http://schemas.microsoft.com/office/drawing/2014/main" id="{B66B642D-0282-CA4A-B776-5A1C8A7C7A62}"/>
                </a:ext>
              </a:extLst>
            </p:cNvPr>
            <p:cNvSpPr/>
            <p:nvPr/>
          </p:nvSpPr>
          <p:spPr>
            <a:xfrm>
              <a:off x="478385" y="3988108"/>
              <a:ext cx="109771" cy="18288"/>
            </a:xfrm>
            <a:custGeom>
              <a:avLst/>
              <a:gdLst>
                <a:gd name="connsiteX0" fmla="*/ 0 w 237411"/>
                <a:gd name="connsiteY0" fmla="*/ 0 h 44626"/>
                <a:gd name="connsiteX1" fmla="*/ 238857 w 237411"/>
                <a:gd name="connsiteY1" fmla="*/ 0 h 44626"/>
                <a:gd name="connsiteX2" fmla="*/ 238857 w 237411"/>
                <a:gd name="connsiteY2" fmla="*/ 44876 h 44626"/>
                <a:gd name="connsiteX3" fmla="*/ 0 w 237411"/>
                <a:gd name="connsiteY3" fmla="*/ 44876 h 44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7411" h="44626">
                  <a:moveTo>
                    <a:pt x="0" y="0"/>
                  </a:moveTo>
                  <a:lnTo>
                    <a:pt x="238857" y="0"/>
                  </a:lnTo>
                  <a:lnTo>
                    <a:pt x="238857" y="44876"/>
                  </a:lnTo>
                  <a:lnTo>
                    <a:pt x="0" y="44876"/>
                  </a:lnTo>
                  <a:close/>
                </a:path>
              </a:pathLst>
            </a:custGeom>
            <a:solidFill>
              <a:schemeClr val="accent1"/>
            </a:solidFill>
            <a:ln w="1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7" name="Freeform: Shape 21">
              <a:extLst>
                <a:ext uri="{FF2B5EF4-FFF2-40B4-BE49-F238E27FC236}">
                  <a16:creationId xmlns:a16="http://schemas.microsoft.com/office/drawing/2014/main" id="{EF1D1069-A9CB-9947-8D33-F5FF025EF491}"/>
                </a:ext>
              </a:extLst>
            </p:cNvPr>
            <p:cNvSpPr/>
            <p:nvPr/>
          </p:nvSpPr>
          <p:spPr>
            <a:xfrm>
              <a:off x="478385" y="4034830"/>
              <a:ext cx="109771" cy="18288"/>
            </a:xfrm>
            <a:custGeom>
              <a:avLst/>
              <a:gdLst>
                <a:gd name="connsiteX0" fmla="*/ 0 w 237411"/>
                <a:gd name="connsiteY0" fmla="*/ 0 h 44626"/>
                <a:gd name="connsiteX1" fmla="*/ 238857 w 237411"/>
                <a:gd name="connsiteY1" fmla="*/ 0 h 44626"/>
                <a:gd name="connsiteX2" fmla="*/ 238857 w 237411"/>
                <a:gd name="connsiteY2" fmla="*/ 44876 h 44626"/>
                <a:gd name="connsiteX3" fmla="*/ 0 w 237411"/>
                <a:gd name="connsiteY3" fmla="*/ 44876 h 44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7411" h="44626">
                  <a:moveTo>
                    <a:pt x="0" y="0"/>
                  </a:moveTo>
                  <a:lnTo>
                    <a:pt x="238857" y="0"/>
                  </a:lnTo>
                  <a:lnTo>
                    <a:pt x="238857" y="44876"/>
                  </a:lnTo>
                  <a:lnTo>
                    <a:pt x="0" y="44876"/>
                  </a:lnTo>
                  <a:close/>
                </a:path>
              </a:pathLst>
            </a:custGeom>
            <a:solidFill>
              <a:schemeClr val="accent1"/>
            </a:solidFill>
            <a:ln w="1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8" name="Freeform: Shape 22">
              <a:extLst>
                <a:ext uri="{FF2B5EF4-FFF2-40B4-BE49-F238E27FC236}">
                  <a16:creationId xmlns:a16="http://schemas.microsoft.com/office/drawing/2014/main" id="{C4ABABE3-C257-9741-9AD0-A43DC831F466}"/>
                </a:ext>
              </a:extLst>
            </p:cNvPr>
            <p:cNvSpPr/>
            <p:nvPr/>
          </p:nvSpPr>
          <p:spPr>
            <a:xfrm>
              <a:off x="476474" y="4075540"/>
              <a:ext cx="173786" cy="18288"/>
            </a:xfrm>
            <a:custGeom>
              <a:avLst/>
              <a:gdLst>
                <a:gd name="connsiteX0" fmla="*/ 0 w 237411"/>
                <a:gd name="connsiteY0" fmla="*/ 0 h 44626"/>
                <a:gd name="connsiteX1" fmla="*/ 238857 w 237411"/>
                <a:gd name="connsiteY1" fmla="*/ 0 h 44626"/>
                <a:gd name="connsiteX2" fmla="*/ 238857 w 237411"/>
                <a:gd name="connsiteY2" fmla="*/ 44876 h 44626"/>
                <a:gd name="connsiteX3" fmla="*/ 0 w 237411"/>
                <a:gd name="connsiteY3" fmla="*/ 44876 h 44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7411" h="44626">
                  <a:moveTo>
                    <a:pt x="0" y="0"/>
                  </a:moveTo>
                  <a:lnTo>
                    <a:pt x="238857" y="0"/>
                  </a:lnTo>
                  <a:lnTo>
                    <a:pt x="238857" y="44876"/>
                  </a:lnTo>
                  <a:lnTo>
                    <a:pt x="0" y="44876"/>
                  </a:lnTo>
                  <a:close/>
                </a:path>
              </a:pathLst>
            </a:custGeom>
            <a:solidFill>
              <a:schemeClr val="accent1"/>
            </a:solidFill>
            <a:ln w="1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88B059B-3B4B-2F4F-AC99-E986EA1E430C}"/>
                </a:ext>
              </a:extLst>
            </p:cNvPr>
            <p:cNvSpPr/>
            <p:nvPr/>
          </p:nvSpPr>
          <p:spPr>
            <a:xfrm rot="20012713">
              <a:off x="635630" y="3896342"/>
              <a:ext cx="105525" cy="22719"/>
            </a:xfrm>
            <a:prstGeom prst="rect">
              <a:avLst/>
            </a:prstGeom>
            <a:solidFill>
              <a:schemeClr val="accent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6750D1D-B726-0B4B-AC22-E6E0028EB354}"/>
                </a:ext>
              </a:extLst>
            </p:cNvPr>
            <p:cNvSpPr txBox="1"/>
            <p:nvPr/>
          </p:nvSpPr>
          <p:spPr>
            <a:xfrm>
              <a:off x="475733" y="3813520"/>
              <a:ext cx="162602" cy="153888"/>
            </a:xfrm>
            <a:prstGeom prst="rect">
              <a:avLst/>
            </a:prstGeom>
            <a:noFill/>
          </p:spPr>
          <p:txBody>
            <a:bodyPr wrap="square" lIns="0" tIns="0" rIns="0" bIns="0" numCol="1" spcCol="151200" rtlCol="0">
              <a:spAutoFit/>
            </a:bodyPr>
            <a:lstStyle/>
            <a:p>
              <a:r>
                <a:rPr lang="en-US" sz="1000" b="1">
                  <a:solidFill>
                    <a:schemeClr val="accent1"/>
                  </a:solidFill>
                </a:rPr>
                <a:t>$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892D0956-B152-A849-9B09-04FD0B089D20}"/>
              </a:ext>
            </a:extLst>
          </p:cNvPr>
          <p:cNvSpPr txBox="1"/>
          <p:nvPr/>
        </p:nvSpPr>
        <p:spPr>
          <a:xfrm rot="16200000">
            <a:off x="-282379" y="4713031"/>
            <a:ext cx="1668780" cy="184666"/>
          </a:xfrm>
          <a:prstGeom prst="rect">
            <a:avLst/>
          </a:prstGeom>
          <a:noFill/>
        </p:spPr>
        <p:txBody>
          <a:bodyPr wrap="square" lIns="0" tIns="0" rIns="0" bIns="0" numCol="1" spcCol="151200" rtlCol="0">
            <a:spAutoFit/>
          </a:bodyPr>
          <a:lstStyle/>
          <a:p>
            <a:pPr algn="ctr"/>
            <a:r>
              <a:rPr lang="en-US" sz="1200" dirty="0"/>
              <a:t>Dollars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A672FD0-D315-564A-8016-8512E81EA78D}"/>
              </a:ext>
            </a:extLst>
          </p:cNvPr>
          <p:cNvSpPr txBox="1"/>
          <p:nvPr/>
        </p:nvSpPr>
        <p:spPr>
          <a:xfrm rot="16200000">
            <a:off x="-278203" y="2227381"/>
            <a:ext cx="1668780" cy="184666"/>
          </a:xfrm>
          <a:prstGeom prst="rect">
            <a:avLst/>
          </a:prstGeom>
          <a:noFill/>
        </p:spPr>
        <p:txBody>
          <a:bodyPr wrap="square" lIns="0" tIns="0" rIns="0" bIns="0" numCol="1" spcCol="151200" rtlCol="0">
            <a:spAutoFit/>
          </a:bodyPr>
          <a:lstStyle/>
          <a:p>
            <a:pPr algn="ctr"/>
            <a:r>
              <a:rPr lang="en-US" sz="1200" dirty="0"/>
              <a:t>Dollars</a:t>
            </a:r>
          </a:p>
        </p:txBody>
      </p:sp>
      <p:sp>
        <p:nvSpPr>
          <p:cNvPr id="24" name="Date Placeholder 23">
            <a:extLst>
              <a:ext uri="{FF2B5EF4-FFF2-40B4-BE49-F238E27FC236}">
                <a16:creationId xmlns:a16="http://schemas.microsoft.com/office/drawing/2014/main" id="{1CFD6473-3041-5A42-98CC-F74A4E580D2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97A8DCE-9A82-1E4B-9289-A613D30B124B}" type="datetime1">
              <a:rPr lang="en-US" smtClean="0">
                <a:solidFill>
                  <a:srgbClr val="9EA0A1"/>
                </a:solidFill>
              </a:rPr>
              <a:t>7/19/2022</a:t>
            </a:fld>
            <a:endParaRPr lang="en-US">
              <a:solidFill>
                <a:srgbClr val="9EA0A1"/>
              </a:solidFill>
            </a:endParaRP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B1B494AF-89B7-5E47-A011-04A28E5D08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4B625E-B07D-4363-A8C1-101046C84654}" type="slidenum">
              <a:rPr lang="en-US" smtClean="0"/>
              <a:pPr/>
              <a:t>7</a:t>
            </a:fld>
            <a:r>
              <a:rPr lang="en-US"/>
              <a:t> </a:t>
            </a:r>
          </a:p>
        </p:txBody>
      </p:sp>
      <p:sp>
        <p:nvSpPr>
          <p:cNvPr id="8" name="Rounded Rectangle 10">
            <a:extLst>
              <a:ext uri="{FF2B5EF4-FFF2-40B4-BE49-F238E27FC236}">
                <a16:creationId xmlns:a16="http://schemas.microsoft.com/office/drawing/2014/main" id="{3C027011-4E21-7844-A727-7A78F8AF1BED}"/>
              </a:ext>
            </a:extLst>
          </p:cNvPr>
          <p:cNvSpPr/>
          <p:nvPr/>
        </p:nvSpPr>
        <p:spPr>
          <a:xfrm>
            <a:off x="9745373" y="3589334"/>
            <a:ext cx="1467061" cy="745316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/>
              <a:t>Jun '22: $6,282</a:t>
            </a:r>
            <a:endParaRPr lang="en-US" sz="1300" dirty="0"/>
          </a:p>
          <a:p>
            <a:pPr algn="ctr"/>
            <a:r>
              <a:rPr lang="en-US" sz="1300" b="1" dirty="0"/>
              <a:t>+3% YoY</a:t>
            </a:r>
          </a:p>
          <a:p>
            <a:pPr algn="ctr"/>
            <a:r>
              <a:rPr lang="en-US" sz="1300" b="1" dirty="0"/>
              <a:t>0% MoM</a:t>
            </a:r>
          </a:p>
        </p:txBody>
      </p:sp>
      <p:graphicFrame>
        <p:nvGraphicFramePr>
          <p:cNvPr id="23" name="Chart 22">
            <a:extLst>
              <a:ext uri="{FF2B5EF4-FFF2-40B4-BE49-F238E27FC236}">
                <a16:creationId xmlns:a16="http://schemas.microsoft.com/office/drawing/2014/main" id="{00000000-0008-0000-0500-000003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60968112"/>
              </p:ext>
            </p:extLst>
          </p:nvPr>
        </p:nvGraphicFramePr>
        <p:xfrm>
          <a:off x="612648" y="1700784"/>
          <a:ext cx="10625328" cy="19019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Rounded Rectangle 10">
            <a:extLst>
              <a:ext uri="{FF2B5EF4-FFF2-40B4-BE49-F238E27FC236}">
                <a16:creationId xmlns:a16="http://schemas.microsoft.com/office/drawing/2014/main" id="{22980E60-8131-584C-996D-7F2CE4B367C4}"/>
              </a:ext>
            </a:extLst>
          </p:cNvPr>
          <p:cNvSpPr/>
          <p:nvPr/>
        </p:nvSpPr>
        <p:spPr>
          <a:xfrm>
            <a:off x="9745373" y="1247966"/>
            <a:ext cx="1489938" cy="745315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/>
              <a:t>Jun '22: $1,813</a:t>
            </a:r>
            <a:endParaRPr lang="en-US" sz="1300" dirty="0"/>
          </a:p>
          <a:p>
            <a:pPr algn="ctr"/>
            <a:r>
              <a:rPr lang="en-US" sz="1300" b="1" dirty="0"/>
              <a:t>+8% YoY</a:t>
            </a:r>
          </a:p>
          <a:p>
            <a:pPr algn="ctr"/>
            <a:r>
              <a:rPr lang="en-US" sz="1300" b="1" dirty="0"/>
              <a:t> +2% MoM</a:t>
            </a:r>
          </a:p>
        </p:txBody>
      </p:sp>
      <p:graphicFrame>
        <p:nvGraphicFramePr>
          <p:cNvPr id="26" name="Chart 25">
            <a:extLst>
              <a:ext uri="{FF2B5EF4-FFF2-40B4-BE49-F238E27FC236}">
                <a16:creationId xmlns:a16="http://schemas.microsoft.com/office/drawing/2014/main" id="{00000000-0008-0000-0500-000005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95933898"/>
              </p:ext>
            </p:extLst>
          </p:nvPr>
        </p:nvGraphicFramePr>
        <p:xfrm>
          <a:off x="566928" y="4245870"/>
          <a:ext cx="10625328" cy="19019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911795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" name="Chart 27">
            <a:extLst>
              <a:ext uri="{FF2B5EF4-FFF2-40B4-BE49-F238E27FC236}">
                <a16:creationId xmlns:a16="http://schemas.microsoft.com/office/drawing/2014/main" id="{00000000-0008-0000-0400-000005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92298047"/>
              </p:ext>
            </p:extLst>
          </p:nvPr>
        </p:nvGraphicFramePr>
        <p:xfrm>
          <a:off x="648520" y="4083981"/>
          <a:ext cx="10817352" cy="22544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6F57067-04D5-D54E-80E3-FFAB2F705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Origination Trends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5AA846EE-A99F-D34A-AD9F-B5920E9334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Credit limits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97E45E-FE83-1F42-A04D-51593CF65938}"/>
              </a:ext>
            </a:extLst>
          </p:cNvPr>
          <p:cNvSpPr txBox="1"/>
          <p:nvPr/>
        </p:nvSpPr>
        <p:spPr>
          <a:xfrm>
            <a:off x="1009692" y="1384816"/>
            <a:ext cx="8167607" cy="276999"/>
          </a:xfrm>
          <a:prstGeom prst="rect">
            <a:avLst/>
          </a:prstGeom>
          <a:noFill/>
        </p:spPr>
        <p:txBody>
          <a:bodyPr wrap="square" lIns="0" tIns="0" rIns="0" bIns="0" numCol="1" spcCol="151200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Bankcard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50E3F3-6E63-964A-A094-CDED28FA628A}"/>
              </a:ext>
            </a:extLst>
          </p:cNvPr>
          <p:cNvSpPr txBox="1"/>
          <p:nvPr/>
        </p:nvSpPr>
        <p:spPr>
          <a:xfrm>
            <a:off x="1009691" y="3803857"/>
            <a:ext cx="10817352" cy="286553"/>
          </a:xfrm>
          <a:prstGeom prst="rect">
            <a:avLst/>
          </a:prstGeom>
          <a:noFill/>
        </p:spPr>
        <p:txBody>
          <a:bodyPr wrap="square" lIns="0" tIns="0" rIns="0" bIns="0" numCol="1" spcCol="151200" rtlCol="0">
            <a:spAutoFit/>
          </a:bodyPr>
          <a:lstStyle/>
          <a:p>
            <a:pPr>
              <a:defRPr sz="1862" b="0" i="0" u="none" strike="noStrike" kern="1200" spc="0" baseline="0">
                <a:solidFill>
                  <a:srgbClr val="575756">
                    <a:lumMod val="65000"/>
                    <a:lumOff val="35000"/>
                  </a:srgb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accent1"/>
                </a:solidFill>
              </a:rPr>
              <a:t>Unsecured Personal Loans</a:t>
            </a:r>
          </a:p>
        </p:txBody>
      </p:sp>
      <p:sp>
        <p:nvSpPr>
          <p:cNvPr id="10" name="Rounded Rectangle 10">
            <a:extLst>
              <a:ext uri="{FF2B5EF4-FFF2-40B4-BE49-F238E27FC236}">
                <a16:creationId xmlns:a16="http://schemas.microsoft.com/office/drawing/2014/main" id="{107D8D20-393C-9A40-AF4B-CEE3984A359B}"/>
              </a:ext>
            </a:extLst>
          </p:cNvPr>
          <p:cNvSpPr/>
          <p:nvPr/>
        </p:nvSpPr>
        <p:spPr>
          <a:xfrm>
            <a:off x="9365942" y="3682853"/>
            <a:ext cx="2304288" cy="724445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/>
              <a:t>June '22 $ limits: $10.2B</a:t>
            </a:r>
            <a:endParaRPr lang="en-US" sz="1300" dirty="0"/>
          </a:p>
          <a:p>
            <a:pPr algn="ctr"/>
            <a:r>
              <a:rPr lang="en-US" sz="1300" b="1" dirty="0"/>
              <a:t>+72% YoY</a:t>
            </a:r>
          </a:p>
          <a:p>
            <a:pPr algn="ctr"/>
            <a:r>
              <a:rPr lang="en-US" sz="1300" b="1" dirty="0"/>
              <a:t>+5% MoM</a:t>
            </a:r>
          </a:p>
        </p:txBody>
      </p:sp>
      <p:pic>
        <p:nvPicPr>
          <p:cNvPr id="11" name="Picture 26">
            <a:extLst>
              <a:ext uri="{FF2B5EF4-FFF2-40B4-BE49-F238E27FC236}">
                <a16:creationId xmlns:a16="http://schemas.microsoft.com/office/drawing/2014/main" id="{4D157680-0CDC-324A-9D56-3EE9F186E7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3972" y="1362958"/>
            <a:ext cx="381363" cy="341036"/>
          </a:xfrm>
          <a:prstGeom prst="rect">
            <a:avLst/>
          </a:prstGeom>
          <a:effectLst/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BEDB7A4-4C88-FD4B-B4A5-14C3FD213925}"/>
              </a:ext>
            </a:extLst>
          </p:cNvPr>
          <p:cNvGrpSpPr/>
          <p:nvPr/>
        </p:nvGrpSpPr>
        <p:grpSpPr>
          <a:xfrm>
            <a:off x="583773" y="3791904"/>
            <a:ext cx="321563" cy="348054"/>
            <a:chOff x="436076" y="3801180"/>
            <a:chExt cx="321563" cy="348054"/>
          </a:xfrm>
        </p:grpSpPr>
        <p:sp>
          <p:nvSpPr>
            <p:cNvPr id="13" name="Rectangle: Rounded Corners 14">
              <a:extLst>
                <a:ext uri="{FF2B5EF4-FFF2-40B4-BE49-F238E27FC236}">
                  <a16:creationId xmlns:a16="http://schemas.microsoft.com/office/drawing/2014/main" id="{6A4CCA3A-2192-6A41-B8E3-8FCEA1F74BE5}"/>
                </a:ext>
              </a:extLst>
            </p:cNvPr>
            <p:cNvSpPr/>
            <p:nvPr/>
          </p:nvSpPr>
          <p:spPr>
            <a:xfrm>
              <a:off x="436076" y="3801180"/>
              <a:ext cx="256258" cy="348054"/>
            </a:xfrm>
            <a:prstGeom prst="roundRect">
              <a:avLst/>
            </a:pr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9DE31E3-4743-C34A-93CA-B5F52C1F6B2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1323" y="3838613"/>
              <a:ext cx="136316" cy="13631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04079E3-A50E-6A4E-BC3C-2989079F7B2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0630" y="3850383"/>
              <a:ext cx="113595" cy="113592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7">
              <a:extLst>
                <a:ext uri="{FF2B5EF4-FFF2-40B4-BE49-F238E27FC236}">
                  <a16:creationId xmlns:a16="http://schemas.microsoft.com/office/drawing/2014/main" id="{DB3ABAF5-F679-7749-975F-0B0957791D38}"/>
                </a:ext>
              </a:extLst>
            </p:cNvPr>
            <p:cNvSpPr/>
            <p:nvPr/>
          </p:nvSpPr>
          <p:spPr>
            <a:xfrm>
              <a:off x="478385" y="3988108"/>
              <a:ext cx="109771" cy="18288"/>
            </a:xfrm>
            <a:custGeom>
              <a:avLst/>
              <a:gdLst>
                <a:gd name="connsiteX0" fmla="*/ 0 w 237411"/>
                <a:gd name="connsiteY0" fmla="*/ 0 h 44626"/>
                <a:gd name="connsiteX1" fmla="*/ 238857 w 237411"/>
                <a:gd name="connsiteY1" fmla="*/ 0 h 44626"/>
                <a:gd name="connsiteX2" fmla="*/ 238857 w 237411"/>
                <a:gd name="connsiteY2" fmla="*/ 44876 h 44626"/>
                <a:gd name="connsiteX3" fmla="*/ 0 w 237411"/>
                <a:gd name="connsiteY3" fmla="*/ 44876 h 44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7411" h="44626">
                  <a:moveTo>
                    <a:pt x="0" y="0"/>
                  </a:moveTo>
                  <a:lnTo>
                    <a:pt x="238857" y="0"/>
                  </a:lnTo>
                  <a:lnTo>
                    <a:pt x="238857" y="44876"/>
                  </a:lnTo>
                  <a:lnTo>
                    <a:pt x="0" y="44876"/>
                  </a:lnTo>
                  <a:close/>
                </a:path>
              </a:pathLst>
            </a:custGeom>
            <a:solidFill>
              <a:schemeClr val="accent1"/>
            </a:solidFill>
            <a:ln w="1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7" name="Freeform: Shape 18">
              <a:extLst>
                <a:ext uri="{FF2B5EF4-FFF2-40B4-BE49-F238E27FC236}">
                  <a16:creationId xmlns:a16="http://schemas.microsoft.com/office/drawing/2014/main" id="{40929E0F-84AD-FC40-8467-57C8DBC23575}"/>
                </a:ext>
              </a:extLst>
            </p:cNvPr>
            <p:cNvSpPr/>
            <p:nvPr/>
          </p:nvSpPr>
          <p:spPr>
            <a:xfrm>
              <a:off x="478385" y="4034830"/>
              <a:ext cx="109771" cy="18288"/>
            </a:xfrm>
            <a:custGeom>
              <a:avLst/>
              <a:gdLst>
                <a:gd name="connsiteX0" fmla="*/ 0 w 237411"/>
                <a:gd name="connsiteY0" fmla="*/ 0 h 44626"/>
                <a:gd name="connsiteX1" fmla="*/ 238857 w 237411"/>
                <a:gd name="connsiteY1" fmla="*/ 0 h 44626"/>
                <a:gd name="connsiteX2" fmla="*/ 238857 w 237411"/>
                <a:gd name="connsiteY2" fmla="*/ 44876 h 44626"/>
                <a:gd name="connsiteX3" fmla="*/ 0 w 237411"/>
                <a:gd name="connsiteY3" fmla="*/ 44876 h 44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7411" h="44626">
                  <a:moveTo>
                    <a:pt x="0" y="0"/>
                  </a:moveTo>
                  <a:lnTo>
                    <a:pt x="238857" y="0"/>
                  </a:lnTo>
                  <a:lnTo>
                    <a:pt x="238857" y="44876"/>
                  </a:lnTo>
                  <a:lnTo>
                    <a:pt x="0" y="44876"/>
                  </a:lnTo>
                  <a:close/>
                </a:path>
              </a:pathLst>
            </a:custGeom>
            <a:solidFill>
              <a:schemeClr val="accent1"/>
            </a:solidFill>
            <a:ln w="1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8" name="Freeform: Shape 19">
              <a:extLst>
                <a:ext uri="{FF2B5EF4-FFF2-40B4-BE49-F238E27FC236}">
                  <a16:creationId xmlns:a16="http://schemas.microsoft.com/office/drawing/2014/main" id="{56D367C1-8948-7148-B632-9948179C1A55}"/>
                </a:ext>
              </a:extLst>
            </p:cNvPr>
            <p:cNvSpPr/>
            <p:nvPr/>
          </p:nvSpPr>
          <p:spPr>
            <a:xfrm>
              <a:off x="476474" y="4075540"/>
              <a:ext cx="173786" cy="18288"/>
            </a:xfrm>
            <a:custGeom>
              <a:avLst/>
              <a:gdLst>
                <a:gd name="connsiteX0" fmla="*/ 0 w 237411"/>
                <a:gd name="connsiteY0" fmla="*/ 0 h 44626"/>
                <a:gd name="connsiteX1" fmla="*/ 238857 w 237411"/>
                <a:gd name="connsiteY1" fmla="*/ 0 h 44626"/>
                <a:gd name="connsiteX2" fmla="*/ 238857 w 237411"/>
                <a:gd name="connsiteY2" fmla="*/ 44876 h 44626"/>
                <a:gd name="connsiteX3" fmla="*/ 0 w 237411"/>
                <a:gd name="connsiteY3" fmla="*/ 44876 h 44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7411" h="44626">
                  <a:moveTo>
                    <a:pt x="0" y="0"/>
                  </a:moveTo>
                  <a:lnTo>
                    <a:pt x="238857" y="0"/>
                  </a:lnTo>
                  <a:lnTo>
                    <a:pt x="238857" y="44876"/>
                  </a:lnTo>
                  <a:lnTo>
                    <a:pt x="0" y="44876"/>
                  </a:lnTo>
                  <a:close/>
                </a:path>
              </a:pathLst>
            </a:custGeom>
            <a:solidFill>
              <a:schemeClr val="accent1"/>
            </a:solidFill>
            <a:ln w="17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F3CAB7A-072D-B346-8524-3EC98E94D896}"/>
                </a:ext>
              </a:extLst>
            </p:cNvPr>
            <p:cNvSpPr/>
            <p:nvPr/>
          </p:nvSpPr>
          <p:spPr>
            <a:xfrm rot="20012713">
              <a:off x="635630" y="3896342"/>
              <a:ext cx="105525" cy="22719"/>
            </a:xfrm>
            <a:prstGeom prst="rect">
              <a:avLst/>
            </a:prstGeom>
            <a:solidFill>
              <a:schemeClr val="accent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2338195-6BBC-9542-9FF9-7E38C39ADB8B}"/>
                </a:ext>
              </a:extLst>
            </p:cNvPr>
            <p:cNvSpPr txBox="1"/>
            <p:nvPr/>
          </p:nvSpPr>
          <p:spPr>
            <a:xfrm>
              <a:off x="475733" y="3813520"/>
              <a:ext cx="162602" cy="153888"/>
            </a:xfrm>
            <a:prstGeom prst="rect">
              <a:avLst/>
            </a:prstGeom>
            <a:noFill/>
          </p:spPr>
          <p:txBody>
            <a:bodyPr wrap="square" lIns="0" tIns="0" rIns="0" bIns="0" numCol="1" spcCol="151200" rtlCol="0">
              <a:spAutoFit/>
            </a:bodyPr>
            <a:lstStyle/>
            <a:p>
              <a:r>
                <a:rPr lang="en-US" sz="1000" b="1">
                  <a:solidFill>
                    <a:schemeClr val="accent1"/>
                  </a:solidFill>
                </a:rPr>
                <a:t>$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340DA17-EDC9-9646-BA1B-A18815DEB8E0}"/>
              </a:ext>
            </a:extLst>
          </p:cNvPr>
          <p:cNvSpPr txBox="1"/>
          <p:nvPr/>
        </p:nvSpPr>
        <p:spPr>
          <a:xfrm rot="16200000">
            <a:off x="-416066" y="5017104"/>
            <a:ext cx="1668780" cy="184666"/>
          </a:xfrm>
          <a:prstGeom prst="rect">
            <a:avLst/>
          </a:prstGeom>
          <a:noFill/>
        </p:spPr>
        <p:txBody>
          <a:bodyPr wrap="square" lIns="0" tIns="0" rIns="0" bIns="0" numCol="1" spcCol="151200" rtlCol="0">
            <a:spAutoFit/>
          </a:bodyPr>
          <a:lstStyle/>
          <a:p>
            <a:pPr algn="ctr"/>
            <a:r>
              <a:rPr lang="en-US" sz="1200" dirty="0"/>
              <a:t>Dollars (in $BNs)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63383DD-BED6-AF40-BD13-DED65DFE51A2}"/>
              </a:ext>
            </a:extLst>
          </p:cNvPr>
          <p:cNvSpPr txBox="1"/>
          <p:nvPr/>
        </p:nvSpPr>
        <p:spPr>
          <a:xfrm rot="16200000">
            <a:off x="-402751" y="2540565"/>
            <a:ext cx="1668780" cy="184666"/>
          </a:xfrm>
          <a:prstGeom prst="rect">
            <a:avLst/>
          </a:prstGeom>
          <a:noFill/>
        </p:spPr>
        <p:txBody>
          <a:bodyPr wrap="square" lIns="0" tIns="0" rIns="0" bIns="0" numCol="1" spcCol="151200" rtlCol="0">
            <a:spAutoFit/>
          </a:bodyPr>
          <a:lstStyle/>
          <a:p>
            <a:pPr algn="ctr"/>
            <a:r>
              <a:rPr lang="en-US" sz="1200" dirty="0"/>
              <a:t>Dollars (in $BNs)</a:t>
            </a:r>
          </a:p>
        </p:txBody>
      </p:sp>
      <p:sp>
        <p:nvSpPr>
          <p:cNvPr id="25" name="Date Placeholder 24">
            <a:extLst>
              <a:ext uri="{FF2B5EF4-FFF2-40B4-BE49-F238E27FC236}">
                <a16:creationId xmlns:a16="http://schemas.microsoft.com/office/drawing/2014/main" id="{C8BD6248-27E5-0347-BA7D-0F34FD4BEC6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F826BBA-FB1F-5E4A-93A4-7FEF7FCAE021}" type="datetime1">
              <a:rPr lang="en-US" smtClean="0">
                <a:solidFill>
                  <a:srgbClr val="9EA0A1"/>
                </a:solidFill>
              </a:rPr>
              <a:t>7/19/2022</a:t>
            </a:fld>
            <a:endParaRPr lang="en-US">
              <a:solidFill>
                <a:srgbClr val="9EA0A1"/>
              </a:solidFill>
            </a:endParaRPr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0BFBEEBA-0DC9-2C49-9A10-6CB80121E0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4B625E-B07D-4363-A8C1-101046C84654}" type="slidenum">
              <a:rPr lang="en-US" smtClean="0"/>
              <a:pPr/>
              <a:t>8</a:t>
            </a:fld>
            <a:r>
              <a:rPr lang="en-US"/>
              <a:t> </a:t>
            </a:r>
          </a:p>
        </p:txBody>
      </p:sp>
      <p:graphicFrame>
        <p:nvGraphicFramePr>
          <p:cNvPr id="27" name="Chart 26">
            <a:extLst>
              <a:ext uri="{FF2B5EF4-FFF2-40B4-BE49-F238E27FC236}">
                <a16:creationId xmlns:a16="http://schemas.microsoft.com/office/drawing/2014/main" id="{00000000-0008-0000-0400-000003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4770490"/>
              </p:ext>
            </p:extLst>
          </p:nvPr>
        </p:nvGraphicFramePr>
        <p:xfrm>
          <a:off x="648520" y="1691640"/>
          <a:ext cx="10812551" cy="20370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Rounded Rectangle 10">
            <a:extLst>
              <a:ext uri="{FF2B5EF4-FFF2-40B4-BE49-F238E27FC236}">
                <a16:creationId xmlns:a16="http://schemas.microsoft.com/office/drawing/2014/main" id="{952A1899-AFBB-4A4E-BC07-0F85DF523FC7}"/>
              </a:ext>
            </a:extLst>
          </p:cNvPr>
          <p:cNvSpPr/>
          <p:nvPr/>
        </p:nvSpPr>
        <p:spPr>
          <a:xfrm>
            <a:off x="9365942" y="1173477"/>
            <a:ext cx="2302098" cy="724445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/>
              <a:t>June '22 $ limits: $38.5B</a:t>
            </a:r>
            <a:endParaRPr lang="en-US" sz="1300" dirty="0"/>
          </a:p>
          <a:p>
            <a:pPr algn="ctr"/>
            <a:r>
              <a:rPr lang="en-US" sz="1300" b="1" dirty="0"/>
              <a:t>+54% YoY</a:t>
            </a:r>
          </a:p>
          <a:p>
            <a:pPr algn="ctr"/>
            <a:r>
              <a:rPr lang="en-US" sz="1300" b="1" dirty="0"/>
              <a:t>+2% MoM</a:t>
            </a:r>
          </a:p>
        </p:txBody>
      </p:sp>
    </p:spTree>
    <p:extLst>
      <p:ext uri="{BB962C8B-B14F-4D97-AF65-F5344CB8AC3E}">
        <p14:creationId xmlns:p14="http://schemas.microsoft.com/office/powerpoint/2010/main" val="14216443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00000000-0008-0000-0500-000004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825037"/>
              </p:ext>
            </p:extLst>
          </p:nvPr>
        </p:nvGraphicFramePr>
        <p:xfrm>
          <a:off x="749807" y="3911738"/>
          <a:ext cx="10807035" cy="22219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5C995B5-AEB6-9647-AA17-543DB8212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Mortgage Origination &amp; Balance Trends</a:t>
            </a:r>
          </a:p>
        </p:txBody>
      </p:sp>
      <p:sp>
        <p:nvSpPr>
          <p:cNvPr id="8" name="Rounded Rectangle 10">
            <a:extLst>
              <a:ext uri="{FF2B5EF4-FFF2-40B4-BE49-F238E27FC236}">
                <a16:creationId xmlns:a16="http://schemas.microsoft.com/office/drawing/2014/main" id="{9880CCFA-876E-4A42-AE86-7D423FBAEA68}"/>
              </a:ext>
            </a:extLst>
          </p:cNvPr>
          <p:cNvSpPr/>
          <p:nvPr/>
        </p:nvSpPr>
        <p:spPr>
          <a:xfrm>
            <a:off x="9512169" y="3449334"/>
            <a:ext cx="1817060" cy="748477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/>
              <a:t>June '22: $207,947</a:t>
            </a:r>
            <a:endParaRPr lang="en-US" sz="1300" dirty="0"/>
          </a:p>
          <a:p>
            <a:pPr algn="ctr"/>
            <a:r>
              <a:rPr lang="en-US" sz="1300" b="1" dirty="0"/>
              <a:t> +11% YoY</a:t>
            </a:r>
          </a:p>
          <a:p>
            <a:pPr algn="ctr"/>
            <a:r>
              <a:rPr lang="en-US" sz="1300" b="1" dirty="0"/>
              <a:t>  +1% MoM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594625-2C25-AD45-8081-36D05B24D890}"/>
              </a:ext>
            </a:extLst>
          </p:cNvPr>
          <p:cNvSpPr txBox="1"/>
          <p:nvPr/>
        </p:nvSpPr>
        <p:spPr>
          <a:xfrm>
            <a:off x="465495" y="1156926"/>
            <a:ext cx="2767263" cy="276999"/>
          </a:xfrm>
          <a:prstGeom prst="rect">
            <a:avLst/>
          </a:prstGeom>
          <a:noFill/>
        </p:spPr>
        <p:txBody>
          <a:bodyPr wrap="square" lIns="0" tIns="0" rIns="0" bIns="0" numCol="1" spcCol="151200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Origination Trends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DD0790-94D7-5F4B-B9C3-C97B7C74889A}"/>
              </a:ext>
            </a:extLst>
          </p:cNvPr>
          <p:cNvSpPr txBox="1"/>
          <p:nvPr/>
        </p:nvSpPr>
        <p:spPr>
          <a:xfrm>
            <a:off x="465495" y="3634740"/>
            <a:ext cx="3592809" cy="276999"/>
          </a:xfrm>
          <a:prstGeom prst="rect">
            <a:avLst/>
          </a:prstGeom>
          <a:noFill/>
        </p:spPr>
        <p:txBody>
          <a:bodyPr wrap="square" lIns="0" tIns="0" rIns="0" bIns="0" numCol="1" spcCol="151200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Average Balance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EED6CD-EDF8-9948-8CC1-5C1DCACF6D86}"/>
              </a:ext>
            </a:extLst>
          </p:cNvPr>
          <p:cNvSpPr txBox="1"/>
          <p:nvPr/>
        </p:nvSpPr>
        <p:spPr>
          <a:xfrm rot="16200000">
            <a:off x="-106898" y="2221632"/>
            <a:ext cx="1668780" cy="184666"/>
          </a:xfrm>
          <a:prstGeom prst="rect">
            <a:avLst/>
          </a:prstGeom>
          <a:noFill/>
        </p:spPr>
        <p:txBody>
          <a:bodyPr wrap="square" lIns="0" tIns="0" rIns="0" bIns="0" numCol="1" spcCol="151200" rtlCol="0">
            <a:spAutoFit/>
          </a:bodyPr>
          <a:lstStyle/>
          <a:p>
            <a:pPr algn="ctr"/>
            <a:r>
              <a:rPr lang="en-US" sz="1200" dirty="0"/>
              <a:t>Dollars (in $BNs)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C8078D-A103-424F-96D0-35A1537A7A1F}"/>
              </a:ext>
            </a:extLst>
          </p:cNvPr>
          <p:cNvSpPr txBox="1"/>
          <p:nvPr/>
        </p:nvSpPr>
        <p:spPr>
          <a:xfrm rot="16200000">
            <a:off x="-125948" y="4786291"/>
            <a:ext cx="1668780" cy="184666"/>
          </a:xfrm>
          <a:prstGeom prst="rect">
            <a:avLst/>
          </a:prstGeom>
          <a:noFill/>
        </p:spPr>
        <p:txBody>
          <a:bodyPr wrap="square" lIns="0" tIns="0" rIns="0" bIns="0" numCol="1" spcCol="151200" rtlCol="0">
            <a:spAutoFit/>
          </a:bodyPr>
          <a:lstStyle/>
          <a:p>
            <a:pPr algn="ctr"/>
            <a:r>
              <a:rPr lang="en-US" sz="1200" dirty="0"/>
              <a:t>Dollars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0DB12A7E-6367-CF4D-B6EF-DF307828D5C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72E284A-EE4D-6944-B986-EAE97AC5C8D9}" type="datetime1">
              <a:rPr lang="en-US" smtClean="0">
                <a:solidFill>
                  <a:srgbClr val="9EA0A1"/>
                </a:solidFill>
              </a:rPr>
              <a:t>7/19/2022</a:t>
            </a:fld>
            <a:endParaRPr lang="en-US">
              <a:solidFill>
                <a:srgbClr val="9EA0A1"/>
              </a:solidFill>
            </a:endParaRP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62E4B6DC-BC74-664C-8786-F86F6A8C9E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4B625E-B07D-4363-A8C1-101046C84654}" type="slidenum">
              <a:rPr lang="en-US" smtClean="0"/>
              <a:pPr/>
              <a:t>9</a:t>
            </a:fld>
            <a:r>
              <a:rPr lang="en-US"/>
              <a:t> </a:t>
            </a:r>
          </a:p>
        </p:txBody>
      </p: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00000000-0008-0000-0400-000004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0505353"/>
              </p:ext>
            </p:extLst>
          </p:nvPr>
        </p:nvGraphicFramePr>
        <p:xfrm>
          <a:off x="923278" y="1573370"/>
          <a:ext cx="10633564" cy="1943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Rounded Rectangle 10">
            <a:extLst>
              <a:ext uri="{FF2B5EF4-FFF2-40B4-BE49-F238E27FC236}">
                <a16:creationId xmlns:a16="http://schemas.microsoft.com/office/drawing/2014/main" id="{2D4211DF-C772-9D46-AD5F-A0DEAB70C1DA}"/>
              </a:ext>
            </a:extLst>
          </p:cNvPr>
          <p:cNvSpPr/>
          <p:nvPr/>
        </p:nvSpPr>
        <p:spPr>
          <a:xfrm>
            <a:off x="9451662" y="1059021"/>
            <a:ext cx="1817060" cy="749808"/>
          </a:xfrm>
          <a:prstGeom prst="round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b="1" dirty="0"/>
              <a:t>June '22: $192.7B</a:t>
            </a:r>
            <a:endParaRPr lang="en-US" sz="1300" dirty="0"/>
          </a:p>
          <a:p>
            <a:pPr algn="ctr"/>
            <a:r>
              <a:rPr lang="en-US" sz="1300" b="1" dirty="0"/>
              <a:t>-40% YoY</a:t>
            </a:r>
          </a:p>
          <a:p>
            <a:pPr algn="ctr"/>
            <a:r>
              <a:rPr lang="en-US" sz="1300" b="1" dirty="0"/>
              <a:t>-5% MoM</a:t>
            </a:r>
          </a:p>
        </p:txBody>
      </p:sp>
    </p:spTree>
    <p:extLst>
      <p:ext uri="{BB962C8B-B14F-4D97-AF65-F5344CB8AC3E}">
        <p14:creationId xmlns:p14="http://schemas.microsoft.com/office/powerpoint/2010/main" val="147300395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TIME" val="6/13/2020 10:30:57 AM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TIME" val="6/13/2020 10:40:44 AM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TIME" val="6/13/2020 10:30:23 AM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TIME" val="6/13/2020 10:31:32 AM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TIME" val="6/15/2020 11:31:19 AM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TIME" val="6/13/2020 10:30:02 AM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TIME" val="6/13/2020 10:30:25 AM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TIME" val="6/13/2020 10:41:29 AM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TIME" val="6/13/2020 10:41:33 AM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TIME" val="6/13/2020 10:41:36 AM"/>
</p:tagLst>
</file>

<file path=ppt/theme/theme1.xml><?xml version="1.0" encoding="utf-8"?>
<a:theme xmlns:a="http://schemas.openxmlformats.org/drawingml/2006/main" name="1_Office Theme">
  <a:themeElements>
    <a:clrScheme name="Custom 4">
      <a:dk1>
        <a:srgbClr val="63666A"/>
      </a:dk1>
      <a:lt1>
        <a:sysClr val="window" lastClr="FFFFFF"/>
      </a:lt1>
      <a:dk2>
        <a:srgbClr val="000000"/>
      </a:dk2>
      <a:lt2>
        <a:srgbClr val="FFFFFF"/>
      </a:lt2>
      <a:accent1>
        <a:srgbClr val="1D4F91"/>
      </a:accent1>
      <a:accent2>
        <a:srgbClr val="6D2077"/>
      </a:accent2>
      <a:accent3>
        <a:srgbClr val="AF1685"/>
      </a:accent3>
      <a:accent4>
        <a:srgbClr val="E63888"/>
      </a:accent4>
      <a:accent5>
        <a:srgbClr val="426DA9"/>
      </a:accent5>
      <a:accent6>
        <a:srgbClr val="0081A6"/>
      </a:accent6>
      <a:hlink>
        <a:srgbClr val="1D4F91"/>
      </a:hlink>
      <a:folHlink>
        <a:srgbClr val="426DA9"/>
      </a:folHlink>
    </a:clrScheme>
    <a:fontScheme name="EXPN 2020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6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  <a:round/>
          <a:headEnd w="lg" len="lg"/>
          <a:tailEnd type="none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4">
      <a:dk1>
        <a:srgbClr val="63666A"/>
      </a:dk1>
      <a:lt1>
        <a:sysClr val="window" lastClr="FFFFFF"/>
      </a:lt1>
      <a:dk2>
        <a:srgbClr val="000000"/>
      </a:dk2>
      <a:lt2>
        <a:srgbClr val="FFFFFF"/>
      </a:lt2>
      <a:accent1>
        <a:srgbClr val="1D4F91"/>
      </a:accent1>
      <a:accent2>
        <a:srgbClr val="6D2077"/>
      </a:accent2>
      <a:accent3>
        <a:srgbClr val="AF1685"/>
      </a:accent3>
      <a:accent4>
        <a:srgbClr val="E63888"/>
      </a:accent4>
      <a:accent5>
        <a:srgbClr val="426DA9"/>
      </a:accent5>
      <a:accent6>
        <a:srgbClr val="0081A6"/>
      </a:accent6>
      <a:hlink>
        <a:srgbClr val="1D4F91"/>
      </a:hlink>
      <a:folHlink>
        <a:srgbClr val="426DA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XPN 2020">
      <a:dk1>
        <a:srgbClr val="63666A"/>
      </a:dk1>
      <a:lt1>
        <a:sysClr val="window" lastClr="FFFFFF"/>
      </a:lt1>
      <a:dk2>
        <a:srgbClr val="000000"/>
      </a:dk2>
      <a:lt2>
        <a:srgbClr val="FFFFFF"/>
      </a:lt2>
      <a:accent1>
        <a:srgbClr val="1D4F91"/>
      </a:accent1>
      <a:accent2>
        <a:srgbClr val="426DA9"/>
      </a:accent2>
      <a:accent3>
        <a:srgbClr val="6D2077"/>
      </a:accent3>
      <a:accent4>
        <a:srgbClr val="AF1685"/>
      </a:accent4>
      <a:accent5>
        <a:srgbClr val="E63888"/>
      </a:accent5>
      <a:accent6>
        <a:srgbClr val="63666A"/>
      </a:accent6>
      <a:hlink>
        <a:srgbClr val="1D4F91"/>
      </a:hlink>
      <a:folHlink>
        <a:srgbClr val="426DA9"/>
      </a:folHlink>
    </a:clrScheme>
    <a:fontScheme name="EXPN 2020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10.xml><?xml version="1.0" encoding="utf-8"?>
<VariableList UniqueId="6b05c3fe-1b84-48a4-a8c1-2797df076330" Name="Computed" ContentType="XML" MajorVersion="0" MinorVersion="1" isLocalCopy="False" IsBaseObject="False" DataSourceId="cbd05cfa-0288-4a7e-a7df-f685457ae5c5" DataSourceMajorVersion="0" DataSourceMinorVersion="1"/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45751FB1AFDBC4D86DC6BDFEB84B234" ma:contentTypeVersion="12" ma:contentTypeDescription="Create a new document." ma:contentTypeScope="" ma:versionID="b148317743e49c54162fdc47b8e25030">
  <xsd:schema xmlns:xsd="http://www.w3.org/2001/XMLSchema" xmlns:xs="http://www.w3.org/2001/XMLSchema" xmlns:p="http://schemas.microsoft.com/office/2006/metadata/properties" xmlns:ns2="49fd9116-d98f-4e3c-8676-e413a757b698" xmlns:ns3="54d42842-a39f-42e9-bfa6-6631a77b472a" targetNamespace="http://schemas.microsoft.com/office/2006/metadata/properties" ma:root="true" ma:fieldsID="999d342bad04acb905f74fc36c6c24fb" ns2:_="" ns3:_="">
    <xsd:import namespace="49fd9116-d98f-4e3c-8676-e413a757b698"/>
    <xsd:import namespace="54d42842-a39f-42e9-bfa6-6631a77b472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fd9116-d98f-4e3c-8676-e413a757b69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4" nillable="true" ma:displayName="Location" ma:internalName="MediaServiceLocatio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d42842-a39f-42e9-bfa6-6631a77b472a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4.xml><?xml version="1.0" encoding="utf-8"?>
<VariableList UniqueId="16d2813b-a059-447c-85c9-00c9fa39946c" Name="AD_HOC" ContentType="XML" MajorVersion="0" MinorVersion="1" isLocalCopy="False" IsBaseObject="False" DataSourceId="331c7fad-3f42-4a70-a723-4ba4d46a1658" DataSourceMajorVersion="0" DataSourceMinorVersion="1"/>
</file>

<file path=customXml/item5.xml><?xml version="1.0" encoding="utf-8"?>
<VariableListDefinition name="AD_HOC" displayName="AD_HOC" id="16d2813b-a059-447c-85c9-00c9fa39946c" isdomainofvalue="False" dataSourceId="331c7fad-3f42-4a70-a723-4ba4d46a1658"/>
</file>

<file path=customXml/item6.xml><?xml version="1.0" encoding="utf-8"?>
<AllExternalAdhocVariableMappings/>
</file>

<file path=customXml/item7.xml><?xml version="1.0" encoding="utf-8"?>
<VariableList UniqueId="c583ca51-da6c-4b4e-a177-6d8a8aa3a979" Name="System" ContentType="XML" MajorVersion="0" MinorVersion="1" isLocalCopy="False" IsBaseObject="False" DataSourceId="629fd92f-0863-4e9f-a57c-bf6297f974a3" DataSourceMajorVersion="0" DataSourceMinorVersion="1"/>
</file>

<file path=customXml/item8.xml><?xml version="1.0" encoding="utf-8"?>
<VariableListDefinition name="Computed" displayName="Computed" id="6b05c3fe-1b84-48a4-a8c1-2797df076330" isdomainofvalue="False" dataSourceId="cbd05cfa-0288-4a7e-a7df-f685457ae5c5"/>
</file>

<file path=customXml/item9.xml><?xml version="1.0" encoding="utf-8"?>
<VariableListDefinition name="System" displayName="System" id="c583ca51-da6c-4b4e-a177-6d8a8aa3a979" isdomainofvalue="False" dataSourceId="629fd92f-0863-4e9f-a57c-bf6297f974a3"/>
</file>

<file path=customXml/itemProps1.xml><?xml version="1.0" encoding="utf-8"?>
<ds:datastoreItem xmlns:ds="http://schemas.openxmlformats.org/officeDocument/2006/customXml" ds:itemID="{50A76095-577E-4829-B700-2330D5461497}">
  <ds:schemaRefs>
    <ds:schemaRef ds:uri="http://schemas.microsoft.com/sharepoint/v3/contenttype/forms"/>
  </ds:schemaRefs>
</ds:datastoreItem>
</file>

<file path=customXml/itemProps10.xml><?xml version="1.0" encoding="utf-8"?>
<ds:datastoreItem xmlns:ds="http://schemas.openxmlformats.org/officeDocument/2006/customXml" ds:itemID="{53AB6C17-6CD0-44CD-9D6D-427ECE59D874}">
  <ds:schemaRefs/>
</ds:datastoreItem>
</file>

<file path=customXml/itemProps2.xml><?xml version="1.0" encoding="utf-8"?>
<ds:datastoreItem xmlns:ds="http://schemas.openxmlformats.org/officeDocument/2006/customXml" ds:itemID="{C5BB7861-EDE9-4F99-A1F5-135424663E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9fd9116-d98f-4e3c-8676-e413a757b698"/>
    <ds:schemaRef ds:uri="54d42842-a39f-42e9-bfa6-6631a77b472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8DBB04A-9C51-481F-97C8-725706FA898A}">
  <ds:schemaRefs>
    <ds:schemaRef ds:uri="http://www.w3.org/XML/1998/namespace"/>
    <ds:schemaRef ds:uri="http://purl.org/dc/terms/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2006/metadata/properties"/>
    <ds:schemaRef ds:uri="49fd9116-d98f-4e3c-8676-e413a757b698"/>
    <ds:schemaRef ds:uri="54d42842-a39f-42e9-bfa6-6631a77b472a"/>
    <ds:schemaRef ds:uri="http://schemas.microsoft.com/office/infopath/2007/PartnerControls"/>
    <ds:schemaRef ds:uri="http://schemas.openxmlformats.org/package/2006/metadata/core-properties"/>
  </ds:schemaRefs>
</ds:datastoreItem>
</file>

<file path=customXml/itemProps4.xml><?xml version="1.0" encoding="utf-8"?>
<ds:datastoreItem xmlns:ds="http://schemas.openxmlformats.org/officeDocument/2006/customXml" ds:itemID="{2B2B7F05-A32E-4B2B-8AFD-BDA52A4274BA}">
  <ds:schemaRefs/>
</ds:datastoreItem>
</file>

<file path=customXml/itemProps5.xml><?xml version="1.0" encoding="utf-8"?>
<ds:datastoreItem xmlns:ds="http://schemas.openxmlformats.org/officeDocument/2006/customXml" ds:itemID="{BFFAC051-9BBC-46C2-8E4C-0D98E89DF6D3}">
  <ds:schemaRefs/>
</ds:datastoreItem>
</file>

<file path=customXml/itemProps6.xml><?xml version="1.0" encoding="utf-8"?>
<ds:datastoreItem xmlns:ds="http://schemas.openxmlformats.org/officeDocument/2006/customXml" ds:itemID="{2F57E932-33EE-474F-B2BA-5B2DC556D67D}">
  <ds:schemaRefs/>
</ds:datastoreItem>
</file>

<file path=customXml/itemProps7.xml><?xml version="1.0" encoding="utf-8"?>
<ds:datastoreItem xmlns:ds="http://schemas.openxmlformats.org/officeDocument/2006/customXml" ds:itemID="{A6F43D8F-E568-4FC3-9DE0-87C20EAFED60}">
  <ds:schemaRefs/>
</ds:datastoreItem>
</file>

<file path=customXml/itemProps8.xml><?xml version="1.0" encoding="utf-8"?>
<ds:datastoreItem xmlns:ds="http://schemas.openxmlformats.org/officeDocument/2006/customXml" ds:itemID="{49165D8C-7252-43BD-8AAB-872700DF544A}">
  <ds:schemaRefs/>
</ds:datastoreItem>
</file>

<file path=customXml/itemProps9.xml><?xml version="1.0" encoding="utf-8"?>
<ds:datastoreItem xmlns:ds="http://schemas.openxmlformats.org/officeDocument/2006/customXml" ds:itemID="{5BB6A14C-6EBF-4B5C-81D0-B50F750F372E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1_Theme</Template>
  <TotalTime>12295</TotalTime>
  <Words>534</Words>
  <Application>Microsoft Office PowerPoint</Application>
  <PresentationFormat>Widescreen</PresentationFormat>
  <Paragraphs>162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Open Sans</vt:lpstr>
      <vt:lpstr>Wingdings</vt:lpstr>
      <vt:lpstr>1_Office Theme</vt:lpstr>
      <vt:lpstr>U.S. Consumer Credit Trends &amp; Economic Outlook</vt:lpstr>
      <vt:lpstr>VantageScore® Overview</vt:lpstr>
      <vt:lpstr>June 2022 VantageScore® by product</vt:lpstr>
      <vt:lpstr>Median Credit Score</vt:lpstr>
      <vt:lpstr>Origination limits ($ B) by lending product</vt:lpstr>
      <vt:lpstr>Delinquency Trends</vt:lpstr>
      <vt:lpstr>Average Balance Trends</vt:lpstr>
      <vt:lpstr>Origination Trends</vt:lpstr>
      <vt:lpstr>Mortgage Origination &amp; Balance Trends</vt:lpstr>
      <vt:lpstr>Auto Origination &amp; Balance Trends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Vos, Jennifer</dc:creator>
  <cp:lastModifiedBy>Bander, Jim</cp:lastModifiedBy>
  <cp:revision>105</cp:revision>
  <cp:lastPrinted>2022-07-19T16:31:59Z</cp:lastPrinted>
  <dcterms:created xsi:type="dcterms:W3CDTF">2020-06-13T03:04:08Z</dcterms:created>
  <dcterms:modified xsi:type="dcterms:W3CDTF">2022-07-19T22:15:56Z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0x010100945751FB1AFDBC4D86DC6BDFEB84B234</vt:lpwstr>
  </property>
</Properties>
</file>